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28"/>
  </p:notesMasterIdLst>
  <p:sldIdLst>
    <p:sldId id="256" r:id="rId2"/>
    <p:sldId id="438" r:id="rId3"/>
    <p:sldId id="408" r:id="rId4"/>
    <p:sldId id="409" r:id="rId5"/>
    <p:sldId id="411" r:id="rId6"/>
    <p:sldId id="427" r:id="rId7"/>
    <p:sldId id="417" r:id="rId8"/>
    <p:sldId id="410" r:id="rId9"/>
    <p:sldId id="414" r:id="rId10"/>
    <p:sldId id="416" r:id="rId11"/>
    <p:sldId id="428" r:id="rId12"/>
    <p:sldId id="429" r:id="rId13"/>
    <p:sldId id="426" r:id="rId14"/>
    <p:sldId id="430" r:id="rId15"/>
    <p:sldId id="431" r:id="rId16"/>
    <p:sldId id="432" r:id="rId17"/>
    <p:sldId id="433" r:id="rId18"/>
    <p:sldId id="439" r:id="rId19"/>
    <p:sldId id="440" r:id="rId20"/>
    <p:sldId id="441" r:id="rId21"/>
    <p:sldId id="434" r:id="rId22"/>
    <p:sldId id="435" r:id="rId23"/>
    <p:sldId id="436" r:id="rId24"/>
    <p:sldId id="442" r:id="rId25"/>
    <p:sldId id="437" r:id="rId26"/>
    <p:sldId id="302" r:id="rId27"/>
  </p:sldIdLst>
  <p:sldSz cx="9144000" cy="6858000" type="screen4x3"/>
  <p:notesSz cx="6858000" cy="9144000"/>
  <p:embeddedFontLst>
    <p:embeddedFont>
      <p:font typeface="Cambria Math" panose="02040503050406030204" pitchFamily="18" charset="0"/>
      <p:regular r:id="rId29"/>
    </p:embeddedFont>
    <p:embeddedFont>
      <p:font typeface="Calibri" panose="020F0502020204030204" pitchFamily="34" charset="0"/>
      <p:regular r:id="rId30"/>
      <p:bold r:id="rId31"/>
      <p:italic r:id="rId32"/>
      <p:boldItalic r:id="rId3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1FF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87" autoAdjust="0"/>
    <p:restoredTop sz="96780" autoAdjust="0"/>
  </p:normalViewPr>
  <p:slideViewPr>
    <p:cSldViewPr>
      <p:cViewPr varScale="1">
        <p:scale>
          <a:sx n="86" d="100"/>
          <a:sy n="86" d="100"/>
        </p:scale>
        <p:origin x="102" y="5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EE686E-1EE1-4665-BA50-4525E3FCEF13}" type="datetimeFigureOut">
              <a:rPr lang="en-US" smtClean="0"/>
              <a:pPr/>
              <a:t>10/1/2017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789571-4FE5-496F-B624-D44325B7FB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6460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789571-4FE5-496F-B624-D44325B7FBD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000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789571-4FE5-496F-B624-D44325B7FBDD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7765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789571-4FE5-496F-B624-D44325B7FBDD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877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789571-4FE5-496F-B624-D44325B7FBDD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8952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789571-4FE5-496F-B624-D44325B7FBDD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9192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789571-4FE5-496F-B624-D44325B7FBDD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0168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789571-4FE5-496F-B624-D44325B7FBDD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3461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08D44-7936-460C-849A-15F8D2903BEC}" type="datetimeFigureOut">
              <a:rPr lang="en-US" smtClean="0"/>
              <a:pPr/>
              <a:t>10/1/2017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3DCBE-37F3-41CC-A9C3-27F458604A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08D44-7936-460C-849A-15F8D2903BEC}" type="datetimeFigureOut">
              <a:rPr lang="en-US" smtClean="0"/>
              <a:pPr/>
              <a:t>10/1/2017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3DCBE-37F3-41CC-A9C3-27F458604A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08D44-7936-460C-849A-15F8D2903BEC}" type="datetimeFigureOut">
              <a:rPr lang="en-US" smtClean="0"/>
              <a:pPr/>
              <a:t>10/1/2017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3DCBE-37F3-41CC-A9C3-27F458604A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08D44-7936-460C-849A-15F8D2903BEC}" type="datetimeFigureOut">
              <a:rPr lang="en-US" smtClean="0"/>
              <a:pPr/>
              <a:t>10/1/2017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3DCBE-37F3-41CC-A9C3-27F458604A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08D44-7936-460C-849A-15F8D2903BEC}" type="datetimeFigureOut">
              <a:rPr lang="en-US" smtClean="0"/>
              <a:pPr/>
              <a:t>10/1/2017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3DCBE-37F3-41CC-A9C3-27F458604A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08D44-7936-460C-849A-15F8D2903BEC}" type="datetimeFigureOut">
              <a:rPr lang="en-US" smtClean="0"/>
              <a:pPr/>
              <a:t>10/1/2017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3DCBE-37F3-41CC-A9C3-27F458604A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08D44-7936-460C-849A-15F8D2903BEC}" type="datetimeFigureOut">
              <a:rPr lang="en-US" smtClean="0"/>
              <a:pPr/>
              <a:t>10/1/2017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3DCBE-37F3-41CC-A9C3-27F458604A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08D44-7936-460C-849A-15F8D2903BEC}" type="datetimeFigureOut">
              <a:rPr lang="en-US" smtClean="0"/>
              <a:pPr/>
              <a:t>10/1/2017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3DCBE-37F3-41CC-A9C3-27F458604A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08D44-7936-460C-849A-15F8D2903BEC}" type="datetimeFigureOut">
              <a:rPr lang="en-US" smtClean="0"/>
              <a:pPr/>
              <a:t>10/1/2017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3DCBE-37F3-41CC-A9C3-27F458604A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08D44-7936-460C-849A-15F8D2903BEC}" type="datetimeFigureOut">
              <a:rPr lang="en-US" smtClean="0"/>
              <a:pPr/>
              <a:t>10/1/2017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3DCBE-37F3-41CC-A9C3-27F458604A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08D44-7936-460C-849A-15F8D2903BEC}" type="datetimeFigureOut">
              <a:rPr lang="en-US" smtClean="0"/>
              <a:pPr/>
              <a:t>10/1/2017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3DCBE-37F3-41CC-A9C3-27F458604A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A08D44-7936-460C-849A-15F8D2903BEC}" type="datetimeFigureOut">
              <a:rPr lang="en-US" smtClean="0"/>
              <a:pPr/>
              <a:t>10/1/2017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33DCBE-37F3-41CC-A9C3-27F458604A3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6.PN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25.PNG"/><Relationship Id="rId10" Type="http://schemas.openxmlformats.org/officeDocument/2006/relationships/image" Target="../media/image35.PNG"/><Relationship Id="rId4" Type="http://schemas.openxmlformats.org/officeDocument/2006/relationships/image" Target="../media/image27.PNG"/><Relationship Id="rId9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33.PNG"/><Relationship Id="rId4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10.png"/><Relationship Id="rId7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56.png"/><Relationship Id="rId10" Type="http://schemas.openxmlformats.org/officeDocument/2006/relationships/image" Target="../media/image59.PNG"/><Relationship Id="rId4" Type="http://schemas.openxmlformats.org/officeDocument/2006/relationships/image" Target="../media/image55.png"/><Relationship Id="rId9" Type="http://schemas.openxmlformats.org/officeDocument/2006/relationships/image" Target="../media/image5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3" Type="http://schemas.openxmlformats.org/officeDocument/2006/relationships/image" Target="../media/image79.png"/><Relationship Id="rId7" Type="http://schemas.openxmlformats.org/officeDocument/2006/relationships/image" Target="../media/image77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png"/><Relationship Id="rId5" Type="http://schemas.openxmlformats.org/officeDocument/2006/relationships/image" Target="../media/image81.png"/><Relationship Id="rId10" Type="http://schemas.openxmlformats.org/officeDocument/2006/relationships/image" Target="../media/image83.png"/><Relationship Id="rId4" Type="http://schemas.openxmlformats.org/officeDocument/2006/relationships/image" Target="../media/image80.png"/><Relationship Id="rId9" Type="http://schemas.openxmlformats.org/officeDocument/2006/relationships/image" Target="../media/image85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upload.wikimedia.org/wikipedia/commons/f/f3/Random_walk_2500_animated.svg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9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304800"/>
            <a:ext cx="8534400" cy="20002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An Introduction to Quantum Mechanics through </a:t>
            </a:r>
            <a:br>
              <a:rPr lang="en-US" dirty="0" smtClean="0"/>
            </a:br>
            <a:r>
              <a:rPr lang="en-US" dirty="0" smtClean="0"/>
              <a:t>Random Walks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714625"/>
            <a:ext cx="6400800" cy="17526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2800" dirty="0" smtClean="0">
                <a:solidFill>
                  <a:schemeClr val="tx1"/>
                </a:solidFill>
              </a:rPr>
              <a:t>Duncan Wright</a:t>
            </a:r>
            <a:endParaRPr lang="en-US" sz="2800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r>
              <a:rPr lang="en-US" sz="2800" dirty="0">
                <a:solidFill>
                  <a:schemeClr val="tx1"/>
                </a:solidFill>
              </a:rPr>
              <a:t>University of South Carolina</a:t>
            </a:r>
          </a:p>
          <a:p>
            <a:pPr>
              <a:spcBef>
                <a:spcPts val="0"/>
              </a:spcBef>
            </a:pPr>
            <a:r>
              <a:rPr lang="en-US" sz="2800" dirty="0">
                <a:solidFill>
                  <a:schemeClr val="tx1"/>
                </a:solidFill>
              </a:rPr>
              <a:t>Department of Mathematics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1825" y="4876800"/>
            <a:ext cx="2800350" cy="1790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3D3E685-B474-46D7-AEA2-C588FFE64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Formalisms of Quantum Mechanics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219200" y="1600200"/>
            <a:ext cx="18469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 smtClean="0"/>
              <a:t>Hilbert Space</a:t>
            </a:r>
            <a:endParaRPr lang="en-US" sz="2400" u="sng" dirty="0"/>
          </a:p>
        </p:txBody>
      </p:sp>
      <p:grpSp>
        <p:nvGrpSpPr>
          <p:cNvPr id="6" name="Group 5"/>
          <p:cNvGrpSpPr/>
          <p:nvPr/>
        </p:nvGrpSpPr>
        <p:grpSpPr>
          <a:xfrm>
            <a:off x="762000" y="1646366"/>
            <a:ext cx="3379964" cy="828893"/>
            <a:chOff x="762000" y="1646366"/>
            <a:chExt cx="3379964" cy="828893"/>
          </a:xfrm>
        </p:grpSpPr>
        <p:sp>
          <p:nvSpPr>
            <p:cNvPr id="4" name="TextBox 3"/>
            <p:cNvSpPr txBox="1"/>
            <p:nvPr/>
          </p:nvSpPr>
          <p:spPr>
            <a:xfrm>
              <a:off x="762000" y="1646366"/>
              <a:ext cx="5737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Def:</a:t>
              </a:r>
              <a:endParaRPr lang="en-US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048873" y="2105927"/>
              <a:ext cx="30930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Complete, Inner Product Space</a:t>
              </a:r>
              <a:endParaRPr lang="en-US" dirty="0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182303" y="2475259"/>
            <a:ext cx="30959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Cauchy sequences converge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182303" y="2845492"/>
            <a:ext cx="20970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Sesquilinear</a:t>
            </a:r>
            <a:r>
              <a:rPr lang="en-US" dirty="0" smtClean="0"/>
              <a:t> Map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6372" y="3291816"/>
            <a:ext cx="1778091" cy="349268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1335747" y="3808918"/>
            <a:ext cx="2378465" cy="419122"/>
            <a:chOff x="1291674" y="3877317"/>
            <a:chExt cx="2378465" cy="419122"/>
          </a:xfrm>
        </p:grpSpPr>
        <p:sp>
          <p:nvSpPr>
            <p:cNvPr id="9" name="TextBox 8"/>
            <p:cNvSpPr txBox="1"/>
            <p:nvPr/>
          </p:nvSpPr>
          <p:spPr>
            <a:xfrm>
              <a:off x="1291674" y="3902212"/>
              <a:ext cx="4122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1. </a:t>
              </a:r>
              <a:endParaRPr lang="en-US" dirty="0"/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0442" y="3877317"/>
              <a:ext cx="1879697" cy="419122"/>
            </a:xfrm>
            <a:prstGeom prst="rect">
              <a:avLst/>
            </a:prstGeom>
          </p:spPr>
        </p:pic>
      </p:grpSp>
      <p:grpSp>
        <p:nvGrpSpPr>
          <p:cNvPr id="15" name="Group 14"/>
          <p:cNvGrpSpPr/>
          <p:nvPr/>
        </p:nvGrpSpPr>
        <p:grpSpPr>
          <a:xfrm>
            <a:off x="1352591" y="4224675"/>
            <a:ext cx="3972776" cy="369332"/>
            <a:chOff x="1335747" y="4648200"/>
            <a:chExt cx="3972776" cy="369332"/>
          </a:xfrm>
        </p:grpSpPr>
        <p:sp>
          <p:nvSpPr>
            <p:cNvPr id="13" name="TextBox 12"/>
            <p:cNvSpPr txBox="1"/>
            <p:nvPr/>
          </p:nvSpPr>
          <p:spPr>
            <a:xfrm>
              <a:off x="1335747" y="4648200"/>
              <a:ext cx="3593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2.</a:t>
              </a:r>
              <a:endParaRPr lang="en-US" dirty="0"/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0442" y="4648200"/>
              <a:ext cx="3518081" cy="361969"/>
            </a:xfrm>
            <a:prstGeom prst="rect">
              <a:avLst/>
            </a:prstGeom>
          </p:spPr>
        </p:pic>
      </p:grpSp>
      <p:grpSp>
        <p:nvGrpSpPr>
          <p:cNvPr id="18" name="Group 17"/>
          <p:cNvGrpSpPr/>
          <p:nvPr/>
        </p:nvGrpSpPr>
        <p:grpSpPr>
          <a:xfrm>
            <a:off x="1352591" y="4580350"/>
            <a:ext cx="2644144" cy="412771"/>
            <a:chOff x="1497820" y="5540880"/>
            <a:chExt cx="2644144" cy="412771"/>
          </a:xfrm>
        </p:grpSpPr>
        <p:sp>
          <p:nvSpPr>
            <p:cNvPr id="16" name="TextBox 15"/>
            <p:cNvSpPr txBox="1"/>
            <p:nvPr/>
          </p:nvSpPr>
          <p:spPr>
            <a:xfrm>
              <a:off x="1497820" y="5562600"/>
              <a:ext cx="3593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3.</a:t>
              </a:r>
              <a:endParaRPr lang="en-US" dirty="0"/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14605" y="5540880"/>
              <a:ext cx="2127359" cy="412771"/>
            </a:xfrm>
            <a:prstGeom prst="rect">
              <a:avLst/>
            </a:prstGeom>
          </p:spPr>
        </p:pic>
      </p:grpSp>
      <p:cxnSp>
        <p:nvCxnSpPr>
          <p:cNvPr id="21" name="Straight Connector 20"/>
          <p:cNvCxnSpPr/>
          <p:nvPr/>
        </p:nvCxnSpPr>
        <p:spPr>
          <a:xfrm flipH="1">
            <a:off x="5562600" y="1599299"/>
            <a:ext cx="76200" cy="472530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/>
          <p:cNvGrpSpPr/>
          <p:nvPr/>
        </p:nvGrpSpPr>
        <p:grpSpPr>
          <a:xfrm>
            <a:off x="5675136" y="1599299"/>
            <a:ext cx="2093644" cy="609437"/>
            <a:chOff x="5675136" y="1599299"/>
            <a:chExt cx="2093644" cy="609437"/>
          </a:xfrm>
        </p:grpSpPr>
        <p:sp>
          <p:nvSpPr>
            <p:cNvPr id="19" name="TextBox 18"/>
            <p:cNvSpPr txBox="1"/>
            <p:nvPr/>
          </p:nvSpPr>
          <p:spPr>
            <a:xfrm>
              <a:off x="5675136" y="1736595"/>
              <a:ext cx="4587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Ex:</a:t>
              </a:r>
              <a:endParaRPr lang="en-US" dirty="0"/>
            </a:p>
          </p:txBody>
        </p:sp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59436" y="1599299"/>
              <a:ext cx="709344" cy="609437"/>
            </a:xfrm>
            <a:prstGeom prst="rect">
              <a:avLst/>
            </a:prstGeom>
          </p:spPr>
        </p:pic>
      </p:grpSp>
      <p:pic>
        <p:nvPicPr>
          <p:cNvPr id="24" name="Picture 2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5976" y="2697272"/>
            <a:ext cx="2216264" cy="1035103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2349" y="4029693"/>
            <a:ext cx="2971953" cy="1079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235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3D3E685-B474-46D7-AEA2-C588FFE64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Formalisms of Quantum Mechanics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219200" y="1600200"/>
            <a:ext cx="18469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 smtClean="0"/>
              <a:t>Hilbert Space</a:t>
            </a:r>
            <a:endParaRPr lang="en-US" sz="2400" u="sng" dirty="0"/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5562600" y="1599299"/>
            <a:ext cx="76200" cy="472530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1" name="Group 50"/>
          <p:cNvGrpSpPr/>
          <p:nvPr/>
        </p:nvGrpSpPr>
        <p:grpSpPr>
          <a:xfrm>
            <a:off x="5675136" y="1599299"/>
            <a:ext cx="2093644" cy="609437"/>
            <a:chOff x="5675136" y="1599299"/>
            <a:chExt cx="2093644" cy="609437"/>
          </a:xfrm>
        </p:grpSpPr>
        <p:sp>
          <p:nvSpPr>
            <p:cNvPr id="19" name="TextBox 18"/>
            <p:cNvSpPr txBox="1"/>
            <p:nvPr/>
          </p:nvSpPr>
          <p:spPr>
            <a:xfrm>
              <a:off x="5675136" y="1736595"/>
              <a:ext cx="4587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Ex:</a:t>
              </a:r>
              <a:endParaRPr lang="en-US" dirty="0"/>
            </a:p>
          </p:txBody>
        </p:sp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59436" y="1599299"/>
              <a:ext cx="709344" cy="609437"/>
            </a:xfrm>
            <a:prstGeom prst="rect">
              <a:avLst/>
            </a:prstGeom>
          </p:spPr>
        </p:pic>
      </p:grpSp>
      <p:sp>
        <p:nvSpPr>
          <p:cNvPr id="26" name="TextBox 25"/>
          <p:cNvSpPr txBox="1"/>
          <p:nvPr/>
        </p:nvSpPr>
        <p:spPr>
          <a:xfrm>
            <a:off x="1190836" y="2050496"/>
            <a:ext cx="24545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 smtClean="0"/>
              <a:t>Linear </a:t>
            </a:r>
            <a:r>
              <a:rPr lang="en-US" sz="2400" u="sng" dirty="0" err="1" smtClean="0"/>
              <a:t>Functionals</a:t>
            </a:r>
            <a:endParaRPr lang="en-US" sz="2400" u="sng" dirty="0"/>
          </a:p>
        </p:txBody>
      </p:sp>
      <p:grpSp>
        <p:nvGrpSpPr>
          <p:cNvPr id="27" name="Group 26"/>
          <p:cNvGrpSpPr/>
          <p:nvPr/>
        </p:nvGrpSpPr>
        <p:grpSpPr>
          <a:xfrm>
            <a:off x="738739" y="2111907"/>
            <a:ext cx="2327441" cy="878359"/>
            <a:chOff x="738739" y="2111907"/>
            <a:chExt cx="2327441" cy="878359"/>
          </a:xfrm>
        </p:grpSpPr>
        <p:sp>
          <p:nvSpPr>
            <p:cNvPr id="4" name="TextBox 3"/>
            <p:cNvSpPr txBox="1"/>
            <p:nvPr/>
          </p:nvSpPr>
          <p:spPr>
            <a:xfrm>
              <a:off x="738739" y="2111907"/>
              <a:ext cx="5737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Def:</a:t>
              </a:r>
              <a:endParaRPr lang="en-US" dirty="0"/>
            </a:p>
          </p:txBody>
        </p:sp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54802" y="2583845"/>
              <a:ext cx="1511378" cy="406421"/>
            </a:xfrm>
            <a:prstGeom prst="rect">
              <a:avLst/>
            </a:prstGeom>
          </p:spPr>
        </p:pic>
      </p:grpSp>
      <p:grpSp>
        <p:nvGrpSpPr>
          <p:cNvPr id="31" name="Group 30"/>
          <p:cNvGrpSpPr/>
          <p:nvPr/>
        </p:nvGrpSpPr>
        <p:grpSpPr>
          <a:xfrm>
            <a:off x="1635425" y="2960353"/>
            <a:ext cx="1448923" cy="798273"/>
            <a:chOff x="1635425" y="2960353"/>
            <a:chExt cx="1448923" cy="798273"/>
          </a:xfrm>
        </p:grpSpPr>
        <p:sp>
          <p:nvSpPr>
            <p:cNvPr id="28" name="TextBox 27"/>
            <p:cNvSpPr txBox="1"/>
            <p:nvPr/>
          </p:nvSpPr>
          <p:spPr>
            <a:xfrm>
              <a:off x="1635425" y="2960353"/>
              <a:ext cx="14489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“Bra”     “</a:t>
              </a:r>
              <a:r>
                <a:rPr lang="en-US" dirty="0" err="1" smtClean="0"/>
                <a:t>Ket</a:t>
              </a:r>
              <a:r>
                <a:rPr lang="en-US" dirty="0" smtClean="0"/>
                <a:t>”</a:t>
              </a:r>
              <a:endParaRPr lang="en-US" dirty="0"/>
            </a:p>
          </p:txBody>
        </p:sp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9023" y="3333154"/>
              <a:ext cx="393720" cy="425472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31888" y="3329685"/>
              <a:ext cx="387370" cy="400071"/>
            </a:xfrm>
            <a:prstGeom prst="rect">
              <a:avLst/>
            </a:prstGeom>
          </p:spPr>
        </p:pic>
      </p:grpSp>
      <p:grpSp>
        <p:nvGrpSpPr>
          <p:cNvPr id="36" name="Group 35"/>
          <p:cNvGrpSpPr/>
          <p:nvPr/>
        </p:nvGrpSpPr>
        <p:grpSpPr>
          <a:xfrm>
            <a:off x="2555545" y="3733544"/>
            <a:ext cx="317516" cy="672815"/>
            <a:chOff x="2555545" y="3733544"/>
            <a:chExt cx="317516" cy="672815"/>
          </a:xfrm>
        </p:grpSpPr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2577771" y="3711318"/>
              <a:ext cx="273064" cy="317516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8245" y="4031690"/>
              <a:ext cx="292115" cy="374669"/>
            </a:xfrm>
            <a:prstGeom prst="rect">
              <a:avLst/>
            </a:prstGeom>
          </p:spPr>
        </p:pic>
      </p:grpSp>
      <p:grpSp>
        <p:nvGrpSpPr>
          <p:cNvPr id="37" name="Group 36"/>
          <p:cNvGrpSpPr/>
          <p:nvPr/>
        </p:nvGrpSpPr>
        <p:grpSpPr>
          <a:xfrm>
            <a:off x="1778548" y="3758626"/>
            <a:ext cx="374669" cy="629002"/>
            <a:chOff x="1778548" y="3758626"/>
            <a:chExt cx="374669" cy="629002"/>
          </a:xfrm>
        </p:grpSpPr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1829351" y="3736400"/>
              <a:ext cx="273064" cy="317516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78548" y="4006608"/>
              <a:ext cx="374669" cy="381020"/>
            </a:xfrm>
            <a:prstGeom prst="rect">
              <a:avLst/>
            </a:prstGeom>
          </p:spPr>
        </p:pic>
      </p:grpSp>
      <p:grpSp>
        <p:nvGrpSpPr>
          <p:cNvPr id="43" name="Group 42"/>
          <p:cNvGrpSpPr/>
          <p:nvPr/>
        </p:nvGrpSpPr>
        <p:grpSpPr>
          <a:xfrm>
            <a:off x="6380514" y="1747133"/>
            <a:ext cx="674223" cy="400071"/>
            <a:chOff x="6380514" y="1747133"/>
            <a:chExt cx="674223" cy="400071"/>
          </a:xfrm>
        </p:grpSpPr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80514" y="1747133"/>
              <a:ext cx="387370" cy="400071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81673" y="1788411"/>
              <a:ext cx="273064" cy="317516"/>
            </a:xfrm>
            <a:prstGeom prst="rect">
              <a:avLst/>
            </a:prstGeom>
          </p:spPr>
        </p:pic>
      </p:grpSp>
      <p:sp>
        <p:nvSpPr>
          <p:cNvPr id="42" name="TextBox 41"/>
          <p:cNvSpPr txBox="1"/>
          <p:nvPr/>
        </p:nvSpPr>
        <p:spPr>
          <a:xfrm>
            <a:off x="2217361" y="4004596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=</a:t>
            </a:r>
            <a:endParaRPr lang="en-US" dirty="0"/>
          </a:p>
        </p:txBody>
      </p:sp>
      <p:grpSp>
        <p:nvGrpSpPr>
          <p:cNvPr id="48" name="Group 47"/>
          <p:cNvGrpSpPr/>
          <p:nvPr/>
        </p:nvGrpSpPr>
        <p:grpSpPr>
          <a:xfrm>
            <a:off x="1496773" y="4811725"/>
            <a:ext cx="1842643" cy="474227"/>
            <a:chOff x="1241705" y="4833347"/>
            <a:chExt cx="1842643" cy="474227"/>
          </a:xfrm>
        </p:grpSpPr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1705" y="4876800"/>
              <a:ext cx="393720" cy="425472"/>
            </a:xfrm>
            <a:prstGeom prst="rect">
              <a:avLst/>
            </a:prstGeom>
          </p:spPr>
        </p:pic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54802" y="4889500"/>
              <a:ext cx="387370" cy="400071"/>
            </a:xfrm>
            <a:prstGeom prst="rect">
              <a:avLst/>
            </a:prstGeom>
          </p:spPr>
        </p:pic>
        <p:sp>
          <p:nvSpPr>
            <p:cNvPr id="46" name="TextBox 45"/>
            <p:cNvSpPr txBox="1"/>
            <p:nvPr/>
          </p:nvSpPr>
          <p:spPr>
            <a:xfrm>
              <a:off x="1974600" y="4894701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=</a:t>
              </a:r>
              <a:endParaRPr lang="en-US" dirty="0"/>
            </a:p>
          </p:txBody>
        </p:sp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51451" y="4833347"/>
              <a:ext cx="732897" cy="474227"/>
            </a:xfrm>
            <a:prstGeom prst="rect">
              <a:avLst/>
            </a:prstGeom>
          </p:spPr>
        </p:pic>
      </p:grpSp>
      <p:grpSp>
        <p:nvGrpSpPr>
          <p:cNvPr id="53" name="Group 52"/>
          <p:cNvGrpSpPr/>
          <p:nvPr/>
        </p:nvGrpSpPr>
        <p:grpSpPr>
          <a:xfrm>
            <a:off x="6377339" y="2344622"/>
            <a:ext cx="1391441" cy="609437"/>
            <a:chOff x="6377339" y="2344622"/>
            <a:chExt cx="1391441" cy="609437"/>
          </a:xfrm>
        </p:grpSpPr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02542" y="2512161"/>
              <a:ext cx="273064" cy="317516"/>
            </a:xfrm>
            <a:prstGeom prst="rect">
              <a:avLst/>
            </a:prstGeom>
          </p:spPr>
        </p:pic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59436" y="2344622"/>
              <a:ext cx="709344" cy="609437"/>
            </a:xfrm>
            <a:prstGeom prst="rect">
              <a:avLst/>
            </a:prstGeom>
          </p:spPr>
        </p:pic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77339" y="2436604"/>
              <a:ext cx="393720" cy="4254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97383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4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3D3E685-B474-46D7-AEA2-C588FFE64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Formalisms of Quantum Mechanics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219200" y="1600200"/>
            <a:ext cx="18469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 smtClean="0"/>
              <a:t>Hilbert Space</a:t>
            </a:r>
            <a:endParaRPr lang="en-US" sz="2400" u="sng" dirty="0"/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5562600" y="1599299"/>
            <a:ext cx="76200" cy="472530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1" name="Group 50"/>
          <p:cNvGrpSpPr/>
          <p:nvPr/>
        </p:nvGrpSpPr>
        <p:grpSpPr>
          <a:xfrm>
            <a:off x="5675136" y="1599299"/>
            <a:ext cx="2093644" cy="609437"/>
            <a:chOff x="5675136" y="1599299"/>
            <a:chExt cx="2093644" cy="609437"/>
          </a:xfrm>
        </p:grpSpPr>
        <p:sp>
          <p:nvSpPr>
            <p:cNvPr id="19" name="TextBox 18"/>
            <p:cNvSpPr txBox="1"/>
            <p:nvPr/>
          </p:nvSpPr>
          <p:spPr>
            <a:xfrm>
              <a:off x="5675136" y="1736595"/>
              <a:ext cx="4587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Ex:</a:t>
              </a:r>
              <a:endParaRPr lang="en-US" dirty="0"/>
            </a:p>
          </p:txBody>
        </p:sp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59436" y="1599299"/>
              <a:ext cx="709344" cy="609437"/>
            </a:xfrm>
            <a:prstGeom prst="rect">
              <a:avLst/>
            </a:prstGeom>
          </p:spPr>
        </p:pic>
      </p:grpSp>
      <p:sp>
        <p:nvSpPr>
          <p:cNvPr id="26" name="TextBox 25"/>
          <p:cNvSpPr txBox="1"/>
          <p:nvPr/>
        </p:nvSpPr>
        <p:spPr>
          <a:xfrm>
            <a:off x="1190836" y="2050496"/>
            <a:ext cx="24545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 smtClean="0"/>
              <a:t>Linear </a:t>
            </a:r>
            <a:r>
              <a:rPr lang="en-US" sz="2400" u="sng" dirty="0" err="1" smtClean="0"/>
              <a:t>Functionals</a:t>
            </a:r>
            <a:endParaRPr lang="en-US" sz="2400" u="sng" dirty="0"/>
          </a:p>
        </p:txBody>
      </p:sp>
      <p:grpSp>
        <p:nvGrpSpPr>
          <p:cNvPr id="43" name="Group 42"/>
          <p:cNvGrpSpPr/>
          <p:nvPr/>
        </p:nvGrpSpPr>
        <p:grpSpPr>
          <a:xfrm>
            <a:off x="6380514" y="1747133"/>
            <a:ext cx="674223" cy="400071"/>
            <a:chOff x="6380514" y="1747133"/>
            <a:chExt cx="674223" cy="400071"/>
          </a:xfrm>
        </p:grpSpPr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80514" y="1747133"/>
              <a:ext cx="387370" cy="400071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81673" y="1788411"/>
              <a:ext cx="273064" cy="317516"/>
            </a:xfrm>
            <a:prstGeom prst="rect">
              <a:avLst/>
            </a:prstGeom>
          </p:spPr>
        </p:pic>
      </p:grpSp>
      <p:grpSp>
        <p:nvGrpSpPr>
          <p:cNvPr id="53" name="Group 52"/>
          <p:cNvGrpSpPr/>
          <p:nvPr/>
        </p:nvGrpSpPr>
        <p:grpSpPr>
          <a:xfrm>
            <a:off x="6377339" y="2344622"/>
            <a:ext cx="1391441" cy="609437"/>
            <a:chOff x="6377339" y="2344622"/>
            <a:chExt cx="1391441" cy="609437"/>
          </a:xfrm>
        </p:grpSpPr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02542" y="2512161"/>
              <a:ext cx="273064" cy="317516"/>
            </a:xfrm>
            <a:prstGeom prst="rect">
              <a:avLst/>
            </a:prstGeom>
          </p:spPr>
        </p:pic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59436" y="2344622"/>
              <a:ext cx="709344" cy="609437"/>
            </a:xfrm>
            <a:prstGeom prst="rect">
              <a:avLst/>
            </a:prstGeom>
          </p:spPr>
        </p:pic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77339" y="2436604"/>
              <a:ext cx="393720" cy="425472"/>
            </a:xfrm>
            <a:prstGeom prst="rect">
              <a:avLst/>
            </a:prstGeom>
          </p:spPr>
        </p:pic>
      </p:grpSp>
      <p:sp>
        <p:nvSpPr>
          <p:cNvPr id="5" name="TextBox 4"/>
          <p:cNvSpPr txBox="1"/>
          <p:nvPr/>
        </p:nvSpPr>
        <p:spPr>
          <a:xfrm>
            <a:off x="1838882" y="2512810"/>
            <a:ext cx="8222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 smtClean="0"/>
              <a:t>State</a:t>
            </a:r>
            <a:endParaRPr lang="en-US" sz="2400" u="sng" dirty="0"/>
          </a:p>
        </p:txBody>
      </p:sp>
      <p:sp>
        <p:nvSpPr>
          <p:cNvPr id="6" name="TextBox 5"/>
          <p:cNvSpPr txBox="1"/>
          <p:nvPr/>
        </p:nvSpPr>
        <p:spPr>
          <a:xfrm>
            <a:off x="1177200" y="2512447"/>
            <a:ext cx="7625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 smtClean="0"/>
              <a:t>Pure</a:t>
            </a:r>
            <a:endParaRPr lang="en-US" sz="2400" u="sng" dirty="0"/>
          </a:p>
        </p:txBody>
      </p:sp>
      <p:grpSp>
        <p:nvGrpSpPr>
          <p:cNvPr id="8" name="Group 7"/>
          <p:cNvGrpSpPr/>
          <p:nvPr/>
        </p:nvGrpSpPr>
        <p:grpSpPr>
          <a:xfrm>
            <a:off x="660656" y="2558613"/>
            <a:ext cx="2183745" cy="1023533"/>
            <a:chOff x="660656" y="2558613"/>
            <a:chExt cx="2183745" cy="1023533"/>
          </a:xfrm>
        </p:grpSpPr>
        <p:sp>
          <p:nvSpPr>
            <p:cNvPr id="4" name="TextBox 3"/>
            <p:cNvSpPr txBox="1"/>
            <p:nvPr/>
          </p:nvSpPr>
          <p:spPr>
            <a:xfrm>
              <a:off x="660656" y="2558613"/>
              <a:ext cx="5737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Def:</a:t>
              </a:r>
              <a:endParaRPr lang="en-US" dirty="0"/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0979" y="3156674"/>
              <a:ext cx="1403422" cy="425472"/>
            </a:xfrm>
            <a:prstGeom prst="rect">
              <a:avLst/>
            </a:prstGeom>
          </p:spPr>
        </p:pic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3153842"/>
            <a:ext cx="1259680" cy="41593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893" y="3822855"/>
            <a:ext cx="829593" cy="49213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4028" y="3798069"/>
            <a:ext cx="2087312" cy="536738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5942220" y="3001138"/>
            <a:ext cx="2744580" cy="796931"/>
            <a:chOff x="5942220" y="3001138"/>
            <a:chExt cx="2744580" cy="796931"/>
          </a:xfrm>
        </p:grpSpPr>
        <p:pic>
          <p:nvPicPr>
            <p:cNvPr id="54" name="Picture 53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2220" y="3124893"/>
              <a:ext cx="829593" cy="492131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81673" y="3252257"/>
              <a:ext cx="273064" cy="317516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24626" y="3001138"/>
              <a:ext cx="1662174" cy="796931"/>
            </a:xfrm>
            <a:prstGeom prst="rect">
              <a:avLst/>
            </a:prstGeom>
          </p:spPr>
        </p:pic>
      </p:grpSp>
      <p:pic>
        <p:nvPicPr>
          <p:cNvPr id="55" name="Picture 5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682" y="5115381"/>
            <a:ext cx="829593" cy="49213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6701" y="4444978"/>
            <a:ext cx="3510472" cy="187962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4023" y="4529997"/>
            <a:ext cx="3378342" cy="1835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786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From Classical to Quantum</a:t>
            </a:r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457200" y="1724666"/>
            <a:ext cx="2803532" cy="822332"/>
            <a:chOff x="457200" y="1724666"/>
            <a:chExt cx="2803532" cy="822332"/>
          </a:xfrm>
        </p:grpSpPr>
        <p:sp>
          <p:nvSpPr>
            <p:cNvPr id="9" name="TextBox 8"/>
            <p:cNvSpPr txBox="1"/>
            <p:nvPr/>
          </p:nvSpPr>
          <p:spPr>
            <a:xfrm>
              <a:off x="457200" y="1905000"/>
              <a:ext cx="100059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u="sng" dirty="0" smtClean="0"/>
                <a:t>Space:</a:t>
              </a:r>
              <a:endParaRPr lang="en-US" sz="2400" u="sng" dirty="0"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8400" y="1724666"/>
              <a:ext cx="822332" cy="822332"/>
            </a:xfrm>
            <a:prstGeom prst="rect">
              <a:avLst/>
            </a:prstGeom>
          </p:spPr>
        </p:pic>
      </p:grpSp>
      <p:cxnSp>
        <p:nvCxnSpPr>
          <p:cNvPr id="12" name="Straight Arrow Connector 11"/>
          <p:cNvCxnSpPr/>
          <p:nvPr/>
        </p:nvCxnSpPr>
        <p:spPr>
          <a:xfrm>
            <a:off x="3581400" y="2135832"/>
            <a:ext cx="190500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518290"/>
            <a:ext cx="1421513" cy="1235084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505482" y="3265192"/>
            <a:ext cx="3523317" cy="930273"/>
            <a:chOff x="505482" y="3265192"/>
            <a:chExt cx="3523317" cy="930273"/>
          </a:xfrm>
        </p:grpSpPr>
        <p:sp>
          <p:nvSpPr>
            <p:cNvPr id="14" name="TextBox 13"/>
            <p:cNvSpPr txBox="1"/>
            <p:nvPr/>
          </p:nvSpPr>
          <p:spPr>
            <a:xfrm>
              <a:off x="505482" y="3733800"/>
              <a:ext cx="90403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u="sng" dirty="0" smtClean="0"/>
                <a:t>State:</a:t>
              </a:r>
              <a:endParaRPr lang="en-US" sz="2400" u="sng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670333" y="3265192"/>
              <a:ext cx="23584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Probability Distribution</a:t>
              </a:r>
              <a:endParaRPr lang="en-US" dirty="0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232632" y="5502131"/>
            <a:ext cx="14377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 smtClean="0"/>
              <a:t>Evolution:</a:t>
            </a:r>
            <a:endParaRPr lang="en-US" sz="2400" u="sng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3733800"/>
            <a:ext cx="1415048" cy="615962"/>
          </a:xfrm>
          <a:prstGeom prst="rect">
            <a:avLst/>
          </a:prstGeom>
        </p:spPr>
      </p:pic>
      <p:cxnSp>
        <p:nvCxnSpPr>
          <p:cNvPr id="20" name="Straight Arrow Connector 19"/>
          <p:cNvCxnSpPr/>
          <p:nvPr/>
        </p:nvCxnSpPr>
        <p:spPr>
          <a:xfrm>
            <a:off x="3581400" y="3971824"/>
            <a:ext cx="190500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3" name="Group 22"/>
          <p:cNvGrpSpPr/>
          <p:nvPr/>
        </p:nvGrpSpPr>
        <p:grpSpPr>
          <a:xfrm>
            <a:off x="6096000" y="3265192"/>
            <a:ext cx="2037890" cy="430762"/>
            <a:chOff x="6096000" y="3265192"/>
            <a:chExt cx="2037890" cy="430762"/>
          </a:xfrm>
        </p:grpSpPr>
        <p:sp>
          <p:nvSpPr>
            <p:cNvPr id="21" name="TextBox 20"/>
            <p:cNvSpPr txBox="1"/>
            <p:nvPr/>
          </p:nvSpPr>
          <p:spPr>
            <a:xfrm>
              <a:off x="6096000" y="3265192"/>
              <a:ext cx="13171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Pure State =</a:t>
              </a:r>
              <a:endParaRPr lang="en-US" dirty="0"/>
            </a:p>
          </p:txBody>
        </p:sp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13155" y="3268400"/>
              <a:ext cx="720735" cy="427554"/>
            </a:xfrm>
            <a:prstGeom prst="rect">
              <a:avLst/>
            </a:prstGeom>
          </p:spPr>
        </p:pic>
      </p:grpSp>
      <p:pic>
        <p:nvPicPr>
          <p:cNvPr id="24" name="Picture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3733800"/>
            <a:ext cx="1647699" cy="615962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806875" y="5594464"/>
            <a:ext cx="17745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Transition Matrix</a:t>
            </a:r>
            <a:endParaRPr lang="en-US" dirty="0"/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3581400" y="5732963"/>
            <a:ext cx="190500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5784653" y="5409797"/>
            <a:ext cx="25751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Positive, Trace-Preserving</a:t>
            </a:r>
          </a:p>
          <a:p>
            <a:pPr algn="ctr"/>
            <a:r>
              <a:rPr lang="en-US" dirty="0" smtClean="0"/>
              <a:t> Operators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2168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5" grpId="0"/>
      <p:bldP spid="2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Evolution of a Quantum System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3540" y="1600200"/>
            <a:ext cx="2936920" cy="114508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9769" y="2734052"/>
            <a:ext cx="2384462" cy="110134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8200" y="3835396"/>
            <a:ext cx="1360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 particular,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4969248"/>
            <a:ext cx="4835643" cy="79693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4969248"/>
            <a:ext cx="2652137" cy="784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000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Quantum Random Walk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587236" y="1417638"/>
            <a:ext cx="5559782" cy="1606633"/>
            <a:chOff x="587236" y="1417638"/>
            <a:chExt cx="5559782" cy="1606633"/>
          </a:xfrm>
        </p:grpSpPr>
        <p:sp>
          <p:nvSpPr>
            <p:cNvPr id="8" name="TextBox 7"/>
            <p:cNvSpPr txBox="1"/>
            <p:nvPr/>
          </p:nvSpPr>
          <p:spPr>
            <a:xfrm>
              <a:off x="587236" y="1905000"/>
              <a:ext cx="122943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u="sng" dirty="0" smtClean="0"/>
                <a:t>Evolution:</a:t>
              </a:r>
              <a:endParaRPr lang="en-US" sz="2000" u="sng" dirty="0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5000" y="1417638"/>
              <a:ext cx="4242018" cy="1606633"/>
            </a:xfrm>
            <a:prstGeom prst="rect">
              <a:avLst/>
            </a:prstGeom>
          </p:spPr>
        </p:pic>
      </p:grpSp>
      <p:grpSp>
        <p:nvGrpSpPr>
          <p:cNvPr id="12" name="Group 11"/>
          <p:cNvGrpSpPr/>
          <p:nvPr/>
        </p:nvGrpSpPr>
        <p:grpSpPr>
          <a:xfrm>
            <a:off x="587236" y="3276600"/>
            <a:ext cx="2954855" cy="1583306"/>
            <a:chOff x="4772744" y="1244851"/>
            <a:chExt cx="2954855" cy="1583306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60951" y="1244851"/>
              <a:ext cx="1066648" cy="1583306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4772744" y="1851838"/>
              <a:ext cx="143314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u="sng" dirty="0" smtClean="0"/>
                <a:t>Initial State:</a:t>
              </a:r>
              <a:endParaRPr lang="en-US" sz="2000" u="sng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126158" y="3276600"/>
            <a:ext cx="4295056" cy="1909373"/>
            <a:chOff x="4772744" y="2828157"/>
            <a:chExt cx="4295056" cy="1909373"/>
          </a:xfrm>
        </p:grpSpPr>
        <p:sp>
          <p:nvSpPr>
            <p:cNvPr id="16" name="TextBox 15"/>
            <p:cNvSpPr txBox="1"/>
            <p:nvPr/>
          </p:nvSpPr>
          <p:spPr>
            <a:xfrm>
              <a:off x="4772744" y="2828157"/>
              <a:ext cx="41426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          -3       -2       -1       0       1       2       3</a:t>
              </a:r>
              <a:endParaRPr lang="en-US" dirty="0"/>
            </a:p>
          </p:txBody>
        </p:sp>
        <p:cxnSp>
          <p:nvCxnSpPr>
            <p:cNvPr id="17" name="Straight Connector 16"/>
            <p:cNvCxnSpPr/>
            <p:nvPr/>
          </p:nvCxnSpPr>
          <p:spPr>
            <a:xfrm>
              <a:off x="4876800" y="3221462"/>
              <a:ext cx="4191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5334000" y="2828157"/>
              <a:ext cx="0" cy="1909373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4772744" y="3259562"/>
              <a:ext cx="41426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 n=0    0         0        0       1       0       0       0</a:t>
              </a:r>
              <a:endParaRPr lang="en-US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126158" y="4085495"/>
                <a:ext cx="414265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 n=1    0         0      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 smtClean="0"/>
                  <a:t>     0     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 smtClean="0"/>
                  <a:t>     0       0</a:t>
                </a:r>
                <a:endParaRPr lang="en-US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6158" y="4085495"/>
                <a:ext cx="4142656" cy="369332"/>
              </a:xfrm>
              <a:prstGeom prst="rect">
                <a:avLst/>
              </a:prstGeom>
              <a:blipFill rotWithShape="0">
                <a:blip r:embed="rId4"/>
                <a:stretch>
                  <a:fillRect t="-116393" b="-1754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4126158" y="4451068"/>
                <a:ext cx="414265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 n=2    0       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dirty="0" smtClean="0"/>
                  <a:t>      0     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 smtClean="0"/>
                  <a:t>     0    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dirty="0" smtClean="0"/>
                  <a:t>      0</a:t>
                </a:r>
                <a:endParaRPr lang="en-US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6158" y="4451068"/>
                <a:ext cx="4142656" cy="369332"/>
              </a:xfrm>
              <a:prstGeom prst="rect">
                <a:avLst/>
              </a:prstGeom>
              <a:blipFill rotWithShape="0">
                <a:blip r:embed="rId5"/>
                <a:stretch>
                  <a:fillRect t="-116393" b="-1754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4126158" y="4797290"/>
                <a:ext cx="4142656" cy="3818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 n=3 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dirty="0" smtClean="0"/>
                  <a:t>       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 smtClean="0"/>
                  <a:t>      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dirty="0" smtClean="0"/>
                  <a:t>     0 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   </m:t>
                    </m:r>
                    <m:f>
                      <m:fPr>
                        <m:type m:val="skw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dirty="0" smtClean="0"/>
                  <a:t>     0    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dirty="0" smtClean="0"/>
                  <a:t>      </a:t>
                </a:r>
                <a:endParaRPr lang="en-US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6158" y="4797290"/>
                <a:ext cx="4142656" cy="381899"/>
              </a:xfrm>
              <a:prstGeom prst="rect">
                <a:avLst/>
              </a:prstGeom>
              <a:blipFill rotWithShape="0">
                <a:blip r:embed="rId6"/>
                <a:stretch>
                  <a:fillRect t="-112698" r="-11487" b="-16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8" name="Group 27"/>
          <p:cNvGrpSpPr/>
          <p:nvPr/>
        </p:nvGrpSpPr>
        <p:grpSpPr>
          <a:xfrm>
            <a:off x="587236" y="5599007"/>
            <a:ext cx="2587431" cy="516001"/>
            <a:chOff x="587236" y="5599007"/>
            <a:chExt cx="2587431" cy="516001"/>
          </a:xfrm>
        </p:grpSpPr>
        <p:sp>
          <p:nvSpPr>
            <p:cNvPr id="26" name="TextBox 25"/>
            <p:cNvSpPr txBox="1"/>
            <p:nvPr/>
          </p:nvSpPr>
          <p:spPr>
            <a:xfrm>
              <a:off x="587236" y="5599007"/>
              <a:ext cx="134177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u="sng" dirty="0" smtClean="0"/>
                <a:t>Final State:</a:t>
              </a:r>
              <a:endParaRPr lang="en-US" sz="2000" u="sng" dirty="0"/>
            </a:p>
          </p:txBody>
        </p:sp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6000" y="5599007"/>
              <a:ext cx="888667" cy="516001"/>
            </a:xfrm>
            <a:prstGeom prst="rect">
              <a:avLst/>
            </a:prstGeom>
          </p:spPr>
        </p:pic>
      </p:grpSp>
      <p:grpSp>
        <p:nvGrpSpPr>
          <p:cNvPr id="30" name="Group 29"/>
          <p:cNvGrpSpPr/>
          <p:nvPr/>
        </p:nvGrpSpPr>
        <p:grpSpPr>
          <a:xfrm>
            <a:off x="3882196" y="5599007"/>
            <a:ext cx="3459294" cy="707886"/>
            <a:chOff x="3882196" y="5599007"/>
            <a:chExt cx="3459294" cy="707886"/>
          </a:xfrm>
        </p:grpSpPr>
        <p:sp>
          <p:nvSpPr>
            <p:cNvPr id="25" name="TextBox 24"/>
            <p:cNvSpPr txBox="1"/>
            <p:nvPr/>
          </p:nvSpPr>
          <p:spPr>
            <a:xfrm>
              <a:off x="3882196" y="5599007"/>
              <a:ext cx="137960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u="sng" dirty="0" smtClean="0"/>
                <a:t>Transition</a:t>
              </a:r>
            </a:p>
            <a:p>
              <a:r>
                <a:rPr lang="en-US" sz="2000" u="sng" dirty="0" smtClean="0"/>
                <a:t>Probability:</a:t>
              </a:r>
              <a:endParaRPr lang="en-US" sz="2000" u="sng" dirty="0"/>
            </a:p>
          </p:txBody>
        </p:sp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8800" y="5736416"/>
              <a:ext cx="1702690" cy="5254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56437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Quantum Random Walk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62000" y="1600200"/>
            <a:ext cx="32408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dirty="0" smtClean="0"/>
              <a:t>Internal Degrees of Freedom:</a:t>
            </a:r>
            <a:endParaRPr lang="en-US" sz="2000" u="sng" dirty="0"/>
          </a:p>
        </p:txBody>
      </p:sp>
      <p:grpSp>
        <p:nvGrpSpPr>
          <p:cNvPr id="7" name="Group 6"/>
          <p:cNvGrpSpPr/>
          <p:nvPr/>
        </p:nvGrpSpPr>
        <p:grpSpPr>
          <a:xfrm>
            <a:off x="5558483" y="1600200"/>
            <a:ext cx="3040963" cy="567888"/>
            <a:chOff x="5558483" y="1600200"/>
            <a:chExt cx="3040963" cy="567888"/>
          </a:xfrm>
        </p:grpSpPr>
        <p:sp>
          <p:nvSpPr>
            <p:cNvPr id="5" name="TextBox 4"/>
            <p:cNvSpPr txBox="1"/>
            <p:nvPr/>
          </p:nvSpPr>
          <p:spPr>
            <a:xfrm>
              <a:off x="5558483" y="1699478"/>
              <a:ext cx="111921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w</a:t>
              </a:r>
              <a:r>
                <a:rPr lang="en-US" dirty="0" smtClean="0"/>
                <a:t>ith basis</a:t>
              </a:r>
              <a:endParaRPr lang="en-US" dirty="0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26154" y="1600200"/>
              <a:ext cx="1873292" cy="567888"/>
            </a:xfrm>
            <a:prstGeom prst="rect">
              <a:avLst/>
            </a:prstGeom>
          </p:spPr>
        </p:pic>
      </p:grpSp>
      <p:grpSp>
        <p:nvGrpSpPr>
          <p:cNvPr id="9" name="Group 8"/>
          <p:cNvGrpSpPr/>
          <p:nvPr/>
        </p:nvGrpSpPr>
        <p:grpSpPr>
          <a:xfrm>
            <a:off x="4002887" y="1579742"/>
            <a:ext cx="1507142" cy="584775"/>
            <a:chOff x="3505200" y="4114800"/>
            <a:chExt cx="1507142" cy="58477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80504" y="4114800"/>
              <a:ext cx="631838" cy="54386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3505200" y="4114800"/>
                  <a:ext cx="875304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</m:oMath>
                  </a14:m>
                  <a:r>
                    <a:rPr lang="en-US" sz="3200" b="0" dirty="0" smtClean="0"/>
                    <a:t>=</a:t>
                  </a:r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05200" y="4114800"/>
                  <a:ext cx="875304" cy="584775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t="-12500" r="-16783" b="-3437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0" name="TextBox 9"/>
          <p:cNvSpPr txBox="1"/>
          <p:nvPr/>
        </p:nvSpPr>
        <p:spPr>
          <a:xfrm>
            <a:off x="1500791" y="2667000"/>
            <a:ext cx="17633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dirty="0" smtClean="0"/>
              <a:t>Position Space:</a:t>
            </a:r>
            <a:endParaRPr lang="en-US" sz="2000" u="sng" dirty="0"/>
          </a:p>
        </p:txBody>
      </p:sp>
      <p:grpSp>
        <p:nvGrpSpPr>
          <p:cNvPr id="13" name="Group 12"/>
          <p:cNvGrpSpPr/>
          <p:nvPr/>
        </p:nvGrpSpPr>
        <p:grpSpPr>
          <a:xfrm>
            <a:off x="4002887" y="2526389"/>
            <a:ext cx="1611943" cy="681329"/>
            <a:chOff x="4002887" y="2526389"/>
            <a:chExt cx="1611943" cy="68132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4002887" y="2574667"/>
                  <a:ext cx="881973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sub>
                      </m:sSub>
                    </m:oMath>
                  </a14:m>
                  <a:r>
                    <a:rPr lang="en-US" sz="3200" dirty="0" smtClean="0"/>
                    <a:t>=</a:t>
                  </a:r>
                  <a:endParaRPr lang="en-US" sz="3200" dirty="0"/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02887" y="2574667"/>
                  <a:ext cx="881973" cy="584775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t="-12500" r="-16667" b="-3437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30658" y="2526389"/>
              <a:ext cx="784172" cy="681329"/>
            </a:xfrm>
            <a:prstGeom prst="rect">
              <a:avLst/>
            </a:prstGeom>
          </p:spPr>
        </p:pic>
      </p:grpSp>
      <p:sp>
        <p:nvSpPr>
          <p:cNvPr id="14" name="TextBox 13"/>
          <p:cNvSpPr txBox="1"/>
          <p:nvPr/>
        </p:nvSpPr>
        <p:spPr>
          <a:xfrm>
            <a:off x="880364" y="3733800"/>
            <a:ext cx="30041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dirty="0" smtClean="0"/>
              <a:t>Where the Magic happens:</a:t>
            </a:r>
            <a:endParaRPr lang="en-US" sz="2000" u="sng" dirty="0"/>
          </a:p>
        </p:txBody>
      </p:sp>
      <p:grpSp>
        <p:nvGrpSpPr>
          <p:cNvPr id="17" name="Group 16"/>
          <p:cNvGrpSpPr/>
          <p:nvPr/>
        </p:nvGrpSpPr>
        <p:grpSpPr>
          <a:xfrm>
            <a:off x="4090507" y="3578413"/>
            <a:ext cx="2737262" cy="677752"/>
            <a:chOff x="4090507" y="3578413"/>
            <a:chExt cx="2737262" cy="67775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4090507" y="3665297"/>
                  <a:ext cx="700063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𝐻</m:t>
                      </m:r>
                    </m:oMath>
                  </a14:m>
                  <a:r>
                    <a:rPr lang="en-US" sz="3200" dirty="0" smtClean="0"/>
                    <a:t>=</a:t>
                  </a:r>
                  <a:endParaRPr lang="en-US" sz="3200" dirty="0"/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90507" y="3665297"/>
                  <a:ext cx="700063" cy="584775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t="-12500" r="-20870" b="-3437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30658" y="3578413"/>
              <a:ext cx="1997111" cy="677752"/>
            </a:xfrm>
            <a:prstGeom prst="rect">
              <a:avLst/>
            </a:prstGeom>
          </p:spPr>
        </p:pic>
      </p:grpSp>
      <p:grpSp>
        <p:nvGrpSpPr>
          <p:cNvPr id="22" name="Group 21"/>
          <p:cNvGrpSpPr/>
          <p:nvPr/>
        </p:nvGrpSpPr>
        <p:grpSpPr>
          <a:xfrm>
            <a:off x="1500791" y="4916762"/>
            <a:ext cx="5801686" cy="712833"/>
            <a:chOff x="1500791" y="4916762"/>
            <a:chExt cx="5801686" cy="712833"/>
          </a:xfrm>
        </p:grpSpPr>
        <p:sp>
          <p:nvSpPr>
            <p:cNvPr id="18" name="TextBox 17"/>
            <p:cNvSpPr txBox="1"/>
            <p:nvPr/>
          </p:nvSpPr>
          <p:spPr>
            <a:xfrm>
              <a:off x="1500791" y="5029200"/>
              <a:ext cx="20420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with basis elements</a:t>
              </a:r>
              <a:endParaRPr lang="en-US" dirty="0"/>
            </a:p>
          </p:txBody>
        </p: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33800" y="4916762"/>
              <a:ext cx="1096858" cy="598993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5181600" y="5031245"/>
              <a:ext cx="5389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and</a:t>
              </a:r>
              <a:endParaRPr lang="en-US" dirty="0"/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52922" y="4916762"/>
              <a:ext cx="1249555" cy="7128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56861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Quantum Random Walk</a:t>
            </a:r>
            <a:endParaRPr lang="en-US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023" y="1399729"/>
            <a:ext cx="2971953" cy="1130358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1182963" y="1417638"/>
            <a:ext cx="12715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Coin Space:</a:t>
            </a:r>
            <a:endParaRPr lang="en-US" u="sng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023" y="2895600"/>
            <a:ext cx="2835454" cy="99055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86740" y="3886152"/>
            <a:ext cx="5170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Gives equal probability to be in spin up or spin down.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2082969" y="4247003"/>
            <a:ext cx="4978060" cy="2610997"/>
            <a:chOff x="2082969" y="4247003"/>
            <a:chExt cx="4978060" cy="261099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2969" y="4247003"/>
              <a:ext cx="4978060" cy="2610997"/>
            </a:xfrm>
            <a:prstGeom prst="rect">
              <a:avLst/>
            </a:prstGeom>
          </p:spPr>
        </p:pic>
        <p:cxnSp>
          <p:nvCxnSpPr>
            <p:cNvPr id="7" name="Straight Connector 6"/>
            <p:cNvCxnSpPr/>
            <p:nvPr/>
          </p:nvCxnSpPr>
          <p:spPr>
            <a:xfrm>
              <a:off x="5257800" y="4255484"/>
              <a:ext cx="0" cy="252631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5257800" y="4299442"/>
              <a:ext cx="0" cy="252631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39314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Quantum Random Walk</a:t>
            </a:r>
            <a:endParaRPr lang="en-US" dirty="0"/>
          </a:p>
        </p:txBody>
      </p:sp>
      <p:grpSp>
        <p:nvGrpSpPr>
          <p:cNvPr id="27" name="Group 26"/>
          <p:cNvGrpSpPr/>
          <p:nvPr/>
        </p:nvGrpSpPr>
        <p:grpSpPr>
          <a:xfrm>
            <a:off x="990600" y="1417638"/>
            <a:ext cx="6765170" cy="1583130"/>
            <a:chOff x="1029619" y="2514568"/>
            <a:chExt cx="6765170" cy="1583130"/>
          </a:xfrm>
        </p:grpSpPr>
        <p:sp>
          <p:nvSpPr>
            <p:cNvPr id="25" name="TextBox 24"/>
            <p:cNvSpPr txBox="1"/>
            <p:nvPr/>
          </p:nvSpPr>
          <p:spPr>
            <a:xfrm>
              <a:off x="1029619" y="2514568"/>
              <a:ext cx="157818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u="sng" dirty="0" smtClean="0"/>
                <a:t>Shift Operator:</a:t>
              </a:r>
              <a:endParaRPr lang="en-US" u="sng" dirty="0"/>
            </a:p>
          </p:txBody>
        </p:sp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9208" y="2878435"/>
              <a:ext cx="6445581" cy="1219263"/>
            </a:xfrm>
            <a:prstGeom prst="rect">
              <a:avLst/>
            </a:prstGeom>
          </p:spPr>
        </p:pic>
      </p:grpSp>
      <p:sp>
        <p:nvSpPr>
          <p:cNvPr id="3" name="TextBox 2"/>
          <p:cNvSpPr txBox="1"/>
          <p:nvPr/>
        </p:nvSpPr>
        <p:spPr>
          <a:xfrm>
            <a:off x="2440771" y="3000768"/>
            <a:ext cx="41844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If particle is in spin up, S will shift it right.</a:t>
            </a:r>
          </a:p>
          <a:p>
            <a:r>
              <a:rPr lang="en-US" dirty="0" smtClean="0"/>
              <a:t>If particle is in spin down, S will shift it left.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2133600" y="3647099"/>
            <a:ext cx="4352429" cy="2922494"/>
            <a:chOff x="2133600" y="3647099"/>
            <a:chExt cx="4352429" cy="2922494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3600" y="3647099"/>
              <a:ext cx="4352429" cy="2922494"/>
            </a:xfrm>
            <a:prstGeom prst="rect">
              <a:avLst/>
            </a:prstGeom>
          </p:spPr>
        </p:pic>
        <p:cxnSp>
          <p:nvCxnSpPr>
            <p:cNvPr id="8" name="Straight Connector 7"/>
            <p:cNvCxnSpPr/>
            <p:nvPr/>
          </p:nvCxnSpPr>
          <p:spPr>
            <a:xfrm>
              <a:off x="4648200" y="3886200"/>
              <a:ext cx="0" cy="252631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3200400" y="5105400"/>
              <a:ext cx="29718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68176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Quantum Random Walk</a:t>
            </a:r>
            <a:endParaRPr lang="en-US" dirty="0"/>
          </a:p>
        </p:txBody>
      </p:sp>
      <p:grpSp>
        <p:nvGrpSpPr>
          <p:cNvPr id="30" name="Group 29"/>
          <p:cNvGrpSpPr/>
          <p:nvPr/>
        </p:nvGrpSpPr>
        <p:grpSpPr>
          <a:xfrm>
            <a:off x="762000" y="1417638"/>
            <a:ext cx="4874806" cy="1091698"/>
            <a:chOff x="897403" y="4261380"/>
            <a:chExt cx="4874806" cy="1091698"/>
          </a:xfrm>
        </p:grpSpPr>
        <p:sp>
          <p:nvSpPr>
            <p:cNvPr id="28" name="TextBox 27"/>
            <p:cNvSpPr txBox="1"/>
            <p:nvPr/>
          </p:nvSpPr>
          <p:spPr>
            <a:xfrm>
              <a:off x="897403" y="4261380"/>
              <a:ext cx="18426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u="sng" dirty="0" smtClean="0"/>
                <a:t>Unitary Operator:</a:t>
              </a:r>
              <a:endParaRPr lang="en-US" u="sng" dirty="0"/>
            </a:p>
          </p:txBody>
        </p:sp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71786" y="4800600"/>
              <a:ext cx="2400423" cy="552478"/>
            </a:xfrm>
            <a:prstGeom prst="rect">
              <a:avLst/>
            </a:prstGeom>
          </p:spPr>
        </p:pic>
      </p:grpSp>
      <p:sp>
        <p:nvSpPr>
          <p:cNvPr id="4" name="TextBox 3"/>
          <p:cNvSpPr txBox="1"/>
          <p:nvPr/>
        </p:nvSpPr>
        <p:spPr>
          <a:xfrm>
            <a:off x="762000" y="4855246"/>
            <a:ext cx="79219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Now we have options for our initial state even after restricting it to be at the origin.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990600" y="1941990"/>
            <a:ext cx="6705600" cy="2913256"/>
            <a:chOff x="990600" y="1941990"/>
            <a:chExt cx="6705600" cy="2913256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0600" y="1941990"/>
              <a:ext cx="6705600" cy="2913256"/>
            </a:xfrm>
            <a:prstGeom prst="rect">
              <a:avLst/>
            </a:prstGeom>
          </p:spPr>
        </p:pic>
        <p:cxnSp>
          <p:nvCxnSpPr>
            <p:cNvPr id="12" name="Straight Connector 11"/>
            <p:cNvCxnSpPr/>
            <p:nvPr/>
          </p:nvCxnSpPr>
          <p:spPr>
            <a:xfrm flipH="1">
              <a:off x="4142723" y="3429000"/>
              <a:ext cx="3172477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5636806" y="2209800"/>
              <a:ext cx="0" cy="252631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2133600" y="5187407"/>
            <a:ext cx="1102783" cy="1639587"/>
            <a:chOff x="2133600" y="5187407"/>
            <a:chExt cx="1102783" cy="163958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3600" y="5187407"/>
              <a:ext cx="1102783" cy="1639587"/>
            </a:xfrm>
            <a:prstGeom prst="rect">
              <a:avLst/>
            </a:prstGeom>
          </p:spPr>
        </p:pic>
        <p:cxnSp>
          <p:nvCxnSpPr>
            <p:cNvPr id="16" name="Straight Connector 15"/>
            <p:cNvCxnSpPr/>
            <p:nvPr/>
          </p:nvCxnSpPr>
          <p:spPr>
            <a:xfrm rot="16200000">
              <a:off x="2971800" y="5867400"/>
              <a:ext cx="0" cy="3048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/>
          <p:cNvGrpSpPr/>
          <p:nvPr/>
        </p:nvGrpSpPr>
        <p:grpSpPr>
          <a:xfrm>
            <a:off x="4114800" y="5187406"/>
            <a:ext cx="2348879" cy="1639587"/>
            <a:chOff x="4114800" y="5187406"/>
            <a:chExt cx="2348879" cy="1639587"/>
          </a:xfrm>
        </p:grpSpPr>
        <p:grpSp>
          <p:nvGrpSpPr>
            <p:cNvPr id="8" name="Group 7"/>
            <p:cNvGrpSpPr/>
            <p:nvPr/>
          </p:nvGrpSpPr>
          <p:grpSpPr>
            <a:xfrm>
              <a:off x="4114800" y="5187406"/>
              <a:ext cx="2348879" cy="1639587"/>
              <a:chOff x="4114800" y="5187406"/>
              <a:chExt cx="2348879" cy="1639587"/>
            </a:xfrm>
          </p:grpSpPr>
          <p:sp>
            <p:nvSpPr>
              <p:cNvPr id="6" name="TextBox 5"/>
              <p:cNvSpPr txBox="1"/>
              <p:nvPr/>
            </p:nvSpPr>
            <p:spPr>
              <a:xfrm>
                <a:off x="4114800" y="5867400"/>
                <a:ext cx="38664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or</a:t>
                </a:r>
                <a:endParaRPr lang="en-US" dirty="0"/>
              </a:p>
            </p:txBody>
          </p:sp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05881" y="5187406"/>
                <a:ext cx="1057798" cy="1639587"/>
              </a:xfrm>
              <a:prstGeom prst="rect">
                <a:avLst/>
              </a:prstGeom>
            </p:spPr>
          </p:pic>
        </p:grpSp>
        <p:cxnSp>
          <p:nvCxnSpPr>
            <p:cNvPr id="18" name="Straight Connector 17"/>
            <p:cNvCxnSpPr/>
            <p:nvPr/>
          </p:nvCxnSpPr>
          <p:spPr>
            <a:xfrm rot="16200000">
              <a:off x="6248400" y="5850672"/>
              <a:ext cx="0" cy="3048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6663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304800"/>
            <a:ext cx="8534400" cy="2000250"/>
          </a:xfrm>
        </p:spPr>
        <p:txBody>
          <a:bodyPr>
            <a:normAutofit/>
          </a:bodyPr>
          <a:lstStyle/>
          <a:p>
            <a:r>
              <a:rPr lang="en-US" dirty="0" smtClean="0"/>
              <a:t>Quantum Mechanics Dun Wright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714625"/>
            <a:ext cx="6400800" cy="17526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2800" dirty="0" smtClean="0">
                <a:solidFill>
                  <a:schemeClr val="tx1"/>
                </a:solidFill>
              </a:rPr>
              <a:t>Duncan Wright</a:t>
            </a:r>
            <a:endParaRPr lang="en-US" sz="2800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r>
              <a:rPr lang="en-US" sz="2800" dirty="0">
                <a:solidFill>
                  <a:schemeClr val="tx1"/>
                </a:solidFill>
              </a:rPr>
              <a:t>University of South Carolina</a:t>
            </a:r>
          </a:p>
          <a:p>
            <a:pPr>
              <a:spcBef>
                <a:spcPts val="0"/>
              </a:spcBef>
            </a:pPr>
            <a:r>
              <a:rPr lang="en-US" sz="2800" dirty="0">
                <a:solidFill>
                  <a:schemeClr val="tx1"/>
                </a:solidFill>
              </a:rPr>
              <a:t>Department of Mathematics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1825" y="4876800"/>
            <a:ext cx="2800350" cy="179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342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Quantum Random Walk</a:t>
            </a: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609600" y="1584340"/>
            <a:ext cx="2476549" cy="584230"/>
            <a:chOff x="609600" y="1584340"/>
            <a:chExt cx="2476549" cy="584230"/>
          </a:xfrm>
        </p:grpSpPr>
        <p:sp>
          <p:nvSpPr>
            <p:cNvPr id="13" name="TextBox 12"/>
            <p:cNvSpPr txBox="1"/>
            <p:nvPr/>
          </p:nvSpPr>
          <p:spPr>
            <a:xfrm>
              <a:off x="609600" y="1676400"/>
              <a:ext cx="143314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u="sng" dirty="0" smtClean="0"/>
                <a:t>Initial State:</a:t>
              </a:r>
              <a:endParaRPr lang="en-US" sz="2000" u="sng" dirty="0"/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3600" y="1584340"/>
              <a:ext cx="952549" cy="584230"/>
            </a:xfrm>
            <a:prstGeom prst="rect">
              <a:avLst/>
            </a:prstGeom>
          </p:spPr>
        </p:pic>
      </p:grpSp>
      <p:grpSp>
        <p:nvGrpSpPr>
          <p:cNvPr id="11" name="Group 10"/>
          <p:cNvGrpSpPr/>
          <p:nvPr/>
        </p:nvGrpSpPr>
        <p:grpSpPr>
          <a:xfrm>
            <a:off x="711454" y="2590800"/>
            <a:ext cx="2374695" cy="744437"/>
            <a:chOff x="711454" y="2590800"/>
            <a:chExt cx="2374695" cy="744437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62244" y="2590800"/>
              <a:ext cx="1223905" cy="744437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711454" y="2762963"/>
              <a:ext cx="122943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u="sng" dirty="0" smtClean="0"/>
                <a:t>Evolution:</a:t>
              </a:r>
              <a:endParaRPr lang="en-US" sz="2000" u="sng" dirty="0"/>
            </a:p>
          </p:txBody>
        </p:sp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149" y="4532558"/>
            <a:ext cx="2323809" cy="838095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3086149" y="1639208"/>
            <a:ext cx="5057143" cy="2647619"/>
            <a:chOff x="3086149" y="1639208"/>
            <a:chExt cx="5057143" cy="2647619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6149" y="1639208"/>
              <a:ext cx="5057143" cy="2647619"/>
            </a:xfrm>
            <a:prstGeom prst="rect">
              <a:avLst/>
            </a:prstGeom>
          </p:spPr>
        </p:pic>
        <p:cxnSp>
          <p:nvCxnSpPr>
            <p:cNvPr id="17" name="Straight Connector 16"/>
            <p:cNvCxnSpPr/>
            <p:nvPr/>
          </p:nvCxnSpPr>
          <p:spPr>
            <a:xfrm>
              <a:off x="5562600" y="1771710"/>
              <a:ext cx="0" cy="234309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4191000" y="2971800"/>
              <a:ext cx="29718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>
              <a:off x="7848600" y="2819400"/>
              <a:ext cx="0" cy="3048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72714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Quantum Random Walk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609600" y="1584340"/>
            <a:ext cx="2476549" cy="584230"/>
            <a:chOff x="609600" y="1584340"/>
            <a:chExt cx="2476549" cy="584230"/>
          </a:xfrm>
        </p:grpSpPr>
        <p:sp>
          <p:nvSpPr>
            <p:cNvPr id="3" name="TextBox 2"/>
            <p:cNvSpPr txBox="1"/>
            <p:nvPr/>
          </p:nvSpPr>
          <p:spPr>
            <a:xfrm>
              <a:off x="609600" y="1676400"/>
              <a:ext cx="143314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u="sng" dirty="0" smtClean="0"/>
                <a:t>Initial State:</a:t>
              </a:r>
              <a:endParaRPr lang="en-US" sz="2000" u="sng" dirty="0"/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3600" y="1584340"/>
              <a:ext cx="952549" cy="584230"/>
            </a:xfrm>
            <a:prstGeom prst="rect">
              <a:avLst/>
            </a:prstGeom>
          </p:spPr>
        </p:pic>
      </p:grpSp>
      <p:grpSp>
        <p:nvGrpSpPr>
          <p:cNvPr id="7" name="Group 6"/>
          <p:cNvGrpSpPr/>
          <p:nvPr/>
        </p:nvGrpSpPr>
        <p:grpSpPr>
          <a:xfrm>
            <a:off x="785176" y="2590800"/>
            <a:ext cx="7573648" cy="4075331"/>
            <a:chOff x="785176" y="2590800"/>
            <a:chExt cx="7573648" cy="4075331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5176" y="2590800"/>
              <a:ext cx="7573648" cy="2790867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1108295" y="6019800"/>
              <a:ext cx="692740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Source:  </a:t>
              </a:r>
              <a:r>
                <a:rPr lang="en-US" dirty="0" smtClean="0"/>
                <a:t>Renato Portugal (2013): Quantum Walks and Search Algorithms</a:t>
              </a:r>
              <a:endParaRPr lang="en-US" dirty="0"/>
            </a:p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441066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Quantum Random Walk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609600" y="1584340"/>
            <a:ext cx="2476549" cy="584230"/>
            <a:chOff x="609600" y="1584340"/>
            <a:chExt cx="2476549" cy="584230"/>
          </a:xfrm>
        </p:grpSpPr>
        <p:sp>
          <p:nvSpPr>
            <p:cNvPr id="3" name="TextBox 2"/>
            <p:cNvSpPr txBox="1"/>
            <p:nvPr/>
          </p:nvSpPr>
          <p:spPr>
            <a:xfrm>
              <a:off x="609600" y="1676400"/>
              <a:ext cx="143314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u="sng" dirty="0" smtClean="0"/>
                <a:t>Initial State:</a:t>
              </a:r>
              <a:endParaRPr lang="en-US" sz="2000" u="sng" dirty="0"/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3600" y="1584340"/>
              <a:ext cx="952549" cy="584230"/>
            </a:xfrm>
            <a:prstGeom prst="rect">
              <a:avLst/>
            </a:prstGeom>
          </p:spPr>
        </p:pic>
      </p:grpSp>
      <p:grpSp>
        <p:nvGrpSpPr>
          <p:cNvPr id="9" name="Group 8"/>
          <p:cNvGrpSpPr/>
          <p:nvPr/>
        </p:nvGrpSpPr>
        <p:grpSpPr>
          <a:xfrm>
            <a:off x="838200" y="2072499"/>
            <a:ext cx="7282328" cy="4969614"/>
            <a:chOff x="838200" y="2072499"/>
            <a:chExt cx="7282328" cy="4969614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3472" y="2072499"/>
              <a:ext cx="7097056" cy="4646449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838200" y="6395782"/>
              <a:ext cx="692740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Source:  </a:t>
              </a:r>
              <a:r>
                <a:rPr lang="en-US" dirty="0" smtClean="0"/>
                <a:t>Renato Portugal (2013): Quantum Walks and Search Algorithms</a:t>
              </a:r>
              <a:endParaRPr lang="en-US" dirty="0"/>
            </a:p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945596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Quantum Random Walk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09600" y="1676400"/>
            <a:ext cx="14331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dirty="0" smtClean="0"/>
              <a:t>Initial State:</a:t>
            </a:r>
            <a:endParaRPr lang="en-US" sz="2000" u="sng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1352553"/>
            <a:ext cx="2425825" cy="1047804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655868" y="2315743"/>
            <a:ext cx="7418335" cy="4781491"/>
            <a:chOff x="655868" y="2315743"/>
            <a:chExt cx="7418335" cy="4781491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6801" y="2315743"/>
              <a:ext cx="7007402" cy="4542258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655868" y="6450903"/>
              <a:ext cx="692740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Source:  </a:t>
              </a:r>
              <a:r>
                <a:rPr lang="en-US" dirty="0" smtClean="0"/>
                <a:t>Renato Portugal (2013): Quantum Walks and Search Algorithms</a:t>
              </a:r>
              <a:endParaRPr lang="en-US" dirty="0"/>
            </a:p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739435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Entropy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26898" y="1430222"/>
                <a:ext cx="8235203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We have a classical system whose </a:t>
                </a:r>
                <a:r>
                  <a:rPr lang="en-US" dirty="0" err="1" smtClean="0"/>
                  <a:t>macrostate</a:t>
                </a:r>
                <a:r>
                  <a:rPr lang="en-US" dirty="0" smtClean="0"/>
                  <a:t> is described by the probability measure </a:t>
                </a:r>
              </a:p>
              <a:p>
                <a:endParaRPr lang="en-US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 …, 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.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898" y="1430222"/>
                <a:ext cx="8235203" cy="923330"/>
              </a:xfrm>
              <a:prstGeom prst="rect">
                <a:avLst/>
              </a:prstGeom>
              <a:blipFill rotWithShape="0">
                <a:blip r:embed="rId2"/>
                <a:stretch>
                  <a:fillRect l="-592" t="-3974" b="-19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826415" y="2667000"/>
                <a:ext cx="543616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After measuring the system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 smtClean="0"/>
                  <a:t> times, we expect to see: </a:t>
                </a:r>
                <a:endParaRPr lang="en-US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6415" y="2667000"/>
                <a:ext cx="5436168" cy="369332"/>
              </a:xfrm>
              <a:prstGeom prst="rect">
                <a:avLst/>
              </a:prstGeom>
              <a:blipFill rotWithShape="0">
                <a:blip r:embed="rId3"/>
                <a:stretch>
                  <a:fillRect l="-1010" t="-10000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990259" y="3036332"/>
                <a:ext cx="299062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1st microstate: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 smtClean="0"/>
                  <a:t> times</a:t>
                </a:r>
                <a:endParaRPr lang="en-US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0259" y="3036332"/>
                <a:ext cx="2990627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1429" t="-8197" r="-1020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990259" y="3349780"/>
                <a:ext cx="314047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2nd microstate: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 smtClean="0"/>
                  <a:t> times</a:t>
                </a:r>
                <a:endParaRPr lang="en-US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0259" y="3349780"/>
                <a:ext cx="3140475" cy="369332"/>
              </a:xfrm>
              <a:prstGeom prst="rect">
                <a:avLst/>
              </a:prstGeom>
              <a:blipFill rotWithShape="0">
                <a:blip r:embed="rId5"/>
                <a:stretch>
                  <a:fillRect l="-1359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" name="Group 19"/>
          <p:cNvGrpSpPr/>
          <p:nvPr/>
        </p:nvGrpSpPr>
        <p:grpSpPr>
          <a:xfrm>
            <a:off x="2990259" y="3590330"/>
            <a:ext cx="3115596" cy="799920"/>
            <a:chOff x="2990259" y="3590330"/>
            <a:chExt cx="3115596" cy="79992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2990259" y="4020918"/>
                  <a:ext cx="311559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285750" indent="-285750">
                    <a:buFont typeface="Arial" panose="020B0604020202020204" pitchFamily="34" charset="0"/>
                    <a:buChar char="•"/>
                  </a:pP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a14:m>
                  <a:r>
                    <a:rPr lang="en-US" dirty="0" smtClean="0"/>
                    <a:t>th microstate: 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𝑁</m:t>
                      </m:r>
                    </m:oMath>
                  </a14:m>
                  <a:r>
                    <a:rPr lang="en-US" dirty="0" smtClean="0"/>
                    <a:t> times</a:t>
                  </a:r>
                  <a:endParaRPr lang="en-US" dirty="0"/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90259" y="4020918"/>
                  <a:ext cx="3115596" cy="36933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l="-1370" t="-10000" b="-2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TextBox 15"/>
            <p:cNvSpPr txBox="1"/>
            <p:nvPr/>
          </p:nvSpPr>
          <p:spPr>
            <a:xfrm>
              <a:off x="2990259" y="3590330"/>
              <a:ext cx="5261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 smtClean="0"/>
                <a:t> </a:t>
              </a:r>
              <a:endParaRPr lang="en-US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990259" y="3847894"/>
              <a:ext cx="5261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 smtClean="0"/>
                <a:t> </a:t>
              </a:r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990259" y="3737179"/>
              <a:ext cx="5261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 smtClean="0"/>
                <a:t> </a:t>
              </a:r>
              <a:endParaRPr lang="en-US" dirty="0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945900" y="4953000"/>
            <a:ext cx="3435224" cy="838095"/>
            <a:chOff x="945900" y="4953000"/>
            <a:chExt cx="3435224" cy="838095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1600" y="4953000"/>
              <a:ext cx="3009524" cy="838095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/>
                <p:cNvSpPr txBox="1"/>
                <p:nvPr/>
              </p:nvSpPr>
              <p:spPr>
                <a:xfrm>
                  <a:off x="945900" y="5112744"/>
                  <a:ext cx="578100" cy="51860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den>
                            </m:f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ln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func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2" name="TextBox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5900" y="5112744"/>
                  <a:ext cx="578100" cy="518604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7" name="Group 26"/>
          <p:cNvGrpSpPr/>
          <p:nvPr/>
        </p:nvGrpSpPr>
        <p:grpSpPr>
          <a:xfrm>
            <a:off x="4381124" y="5322330"/>
            <a:ext cx="1599762" cy="430590"/>
            <a:chOff x="4381124" y="5322330"/>
            <a:chExt cx="1599762" cy="430590"/>
          </a:xfrm>
        </p:grpSpPr>
        <p:cxnSp>
          <p:nvCxnSpPr>
            <p:cNvPr id="25" name="Straight Arrow Connector 24"/>
            <p:cNvCxnSpPr/>
            <p:nvPr/>
          </p:nvCxnSpPr>
          <p:spPr>
            <a:xfrm flipV="1">
              <a:off x="4381124" y="5322330"/>
              <a:ext cx="1599762" cy="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/>
                <p:cNvSpPr txBox="1"/>
                <p:nvPr/>
              </p:nvSpPr>
              <p:spPr>
                <a:xfrm>
                  <a:off x="4686671" y="5383588"/>
                  <a:ext cx="98058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→∞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6" name="TextBox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86671" y="5383588"/>
                  <a:ext cx="980589" cy="369332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28" name="Picture 2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433" y="4808044"/>
            <a:ext cx="1780952" cy="102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980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to Come</a:t>
            </a:r>
            <a:endParaRPr lang="en-US" dirty="0"/>
          </a:p>
        </p:txBody>
      </p:sp>
      <p:sp>
        <p:nvSpPr>
          <p:cNvPr id="7" name="Content Placeholder 4"/>
          <p:cNvSpPr txBox="1">
            <a:spLocks/>
          </p:cNvSpPr>
          <p:nvPr/>
        </p:nvSpPr>
        <p:spPr>
          <a:xfrm>
            <a:off x="670932" y="2282745"/>
            <a:ext cx="8305800" cy="838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Quantum Dynamical Entropy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5800" y="1447800"/>
            <a:ext cx="7924800" cy="7275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dirty="0" err="1" smtClean="0"/>
              <a:t>Komogorov</a:t>
            </a:r>
            <a:r>
              <a:rPr lang="en-US" sz="2400" dirty="0" smtClean="0"/>
              <a:t>-Sinai Entropy</a:t>
            </a:r>
          </a:p>
        </p:txBody>
      </p:sp>
      <p:sp>
        <p:nvSpPr>
          <p:cNvPr id="10" name="Content Placeholder 4"/>
          <p:cNvSpPr txBox="1">
            <a:spLocks/>
          </p:cNvSpPr>
          <p:nvPr/>
        </p:nvSpPr>
        <p:spPr>
          <a:xfrm>
            <a:off x="685800" y="2939615"/>
            <a:ext cx="8305800" cy="838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Open Quantum Random Walks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1157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033369" y="2590800"/>
            <a:ext cx="5281831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800" dirty="0">
                <a:solidFill>
                  <a:srgbClr val="FF0000"/>
                </a:solidFill>
              </a:rPr>
              <a:t>Thank you!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4"/>
          <p:cNvSpPr txBox="1">
            <a:spLocks/>
          </p:cNvSpPr>
          <p:nvPr/>
        </p:nvSpPr>
        <p:spPr>
          <a:xfrm>
            <a:off x="670932" y="2282745"/>
            <a:ext cx="8305800" cy="838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Statistical Mechanics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82E9CAB9-8B3A-43CA-988E-D10B9D079607}"/>
              </a:ext>
            </a:extLst>
          </p:cNvPr>
          <p:cNvSpPr txBox="1"/>
          <p:nvPr/>
        </p:nvSpPr>
        <p:spPr>
          <a:xfrm>
            <a:off x="1021999" y="576471"/>
            <a:ext cx="670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Overview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685800" y="1447800"/>
            <a:ext cx="792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Classical vs. Quantum Physics</a:t>
            </a:r>
          </a:p>
        </p:txBody>
      </p:sp>
      <p:sp>
        <p:nvSpPr>
          <p:cNvPr id="7" name="Content Placeholder 4"/>
          <p:cNvSpPr txBox="1">
            <a:spLocks/>
          </p:cNvSpPr>
          <p:nvPr/>
        </p:nvSpPr>
        <p:spPr>
          <a:xfrm>
            <a:off x="685800" y="2939615"/>
            <a:ext cx="8305800" cy="838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Classical Random Walk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670932" y="4783642"/>
            <a:ext cx="8305800" cy="838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Entropy and More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Content Placeholder 4"/>
          <p:cNvSpPr txBox="1">
            <a:spLocks/>
          </p:cNvSpPr>
          <p:nvPr/>
        </p:nvSpPr>
        <p:spPr>
          <a:xfrm>
            <a:off x="685800" y="3536097"/>
            <a:ext cx="8305800" cy="838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Formalisms of Quantum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Mechanics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Content Placeholder 4"/>
          <p:cNvSpPr txBox="1">
            <a:spLocks/>
          </p:cNvSpPr>
          <p:nvPr/>
        </p:nvSpPr>
        <p:spPr>
          <a:xfrm>
            <a:off x="670932" y="4187160"/>
            <a:ext cx="8305800" cy="838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Quantum Random Walk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558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5" grpId="0"/>
      <p:bldP spid="7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4"/>
          <p:cNvSpPr txBox="1">
            <a:spLocks/>
          </p:cNvSpPr>
          <p:nvPr/>
        </p:nvSpPr>
        <p:spPr>
          <a:xfrm>
            <a:off x="457200" y="1670878"/>
            <a:ext cx="8305800" cy="838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/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Macroscopic vs. Microscopic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82E9CAB9-8B3A-43CA-988E-D10B9D079607}"/>
              </a:ext>
            </a:extLst>
          </p:cNvPr>
          <p:cNvSpPr txBox="1"/>
          <p:nvPr/>
        </p:nvSpPr>
        <p:spPr>
          <a:xfrm>
            <a:off x="1021998" y="576471"/>
            <a:ext cx="71314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Classical vs. Quantum</a:t>
            </a:r>
            <a:endParaRPr lang="en-US" sz="4000" dirty="0"/>
          </a:p>
        </p:txBody>
      </p:sp>
      <p:sp>
        <p:nvSpPr>
          <p:cNvPr id="17" name="Content Placeholder 4"/>
          <p:cNvSpPr txBox="1">
            <a:spLocks/>
          </p:cNvSpPr>
          <p:nvPr/>
        </p:nvSpPr>
        <p:spPr>
          <a:xfrm>
            <a:off x="434898" y="2510937"/>
            <a:ext cx="7718501" cy="838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/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Complete Knowledge vs. Course Graining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Content Placeholder 4"/>
          <p:cNvSpPr txBox="1">
            <a:spLocks/>
          </p:cNvSpPr>
          <p:nvPr/>
        </p:nvSpPr>
        <p:spPr>
          <a:xfrm>
            <a:off x="1143000" y="3349137"/>
            <a:ext cx="7620000" cy="838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/>
            <a:r>
              <a:rPr lang="en-US" sz="2400" dirty="0" smtClean="0"/>
              <a:t>Commutative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vs. Non-Commutative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65653" y="4187337"/>
            <a:ext cx="60440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Statistical</a:t>
            </a:r>
            <a:r>
              <a:rPr lang="en-US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Mechanics</a:t>
            </a:r>
            <a:endParaRPr lang="en-US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20" name="Content Placeholder 4"/>
          <p:cNvSpPr txBox="1">
            <a:spLocks/>
          </p:cNvSpPr>
          <p:nvPr/>
        </p:nvSpPr>
        <p:spPr>
          <a:xfrm>
            <a:off x="685800" y="5410200"/>
            <a:ext cx="8077200" cy="838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/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Probability Measures vs. Trace-Class Operators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5109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7" grpId="0"/>
      <p:bldP spid="18" grpId="0"/>
      <p:bldP spid="2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4"/>
          <p:cNvSpPr txBox="1">
            <a:spLocks/>
          </p:cNvSpPr>
          <p:nvPr/>
        </p:nvSpPr>
        <p:spPr>
          <a:xfrm>
            <a:off x="457200" y="1670878"/>
            <a:ext cx="8305800" cy="5389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n-US" sz="2400" dirty="0" smtClean="0"/>
              <a:t>Step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1: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Set up the experiment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82E9CAB9-8B3A-43CA-988E-D10B9D079607}"/>
              </a:ext>
            </a:extLst>
          </p:cNvPr>
          <p:cNvSpPr txBox="1"/>
          <p:nvPr/>
        </p:nvSpPr>
        <p:spPr>
          <a:xfrm>
            <a:off x="1021999" y="576471"/>
            <a:ext cx="670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Performing Experiments</a:t>
            </a:r>
            <a:endParaRPr lang="en-US" sz="4000" dirty="0"/>
          </a:p>
        </p:txBody>
      </p:sp>
      <p:sp>
        <p:nvSpPr>
          <p:cNvPr id="11" name="Content Placeholder 4"/>
          <p:cNvSpPr txBox="1">
            <a:spLocks/>
          </p:cNvSpPr>
          <p:nvPr/>
        </p:nvSpPr>
        <p:spPr>
          <a:xfrm>
            <a:off x="1828800" y="2209800"/>
            <a:ext cx="6960220" cy="5389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noProof="0" dirty="0" smtClean="0"/>
              <a:t>Choose the system we wish to analyze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Content Placeholder 4"/>
          <p:cNvSpPr txBox="1">
            <a:spLocks/>
          </p:cNvSpPr>
          <p:nvPr/>
        </p:nvSpPr>
        <p:spPr>
          <a:xfrm>
            <a:off x="1828800" y="2748722"/>
            <a:ext cx="6960220" cy="5389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noProof="0" dirty="0" smtClean="0"/>
              <a:t>Set the initial state of the system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Content Placeholder 4"/>
          <p:cNvSpPr txBox="1">
            <a:spLocks/>
          </p:cNvSpPr>
          <p:nvPr/>
        </p:nvSpPr>
        <p:spPr>
          <a:xfrm>
            <a:off x="477644" y="3287644"/>
            <a:ext cx="8305800" cy="5389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n-US" sz="2400" dirty="0" smtClean="0"/>
              <a:t>Step </a:t>
            </a:r>
            <a:r>
              <a:rPr lang="en-US" sz="2400" dirty="0"/>
              <a:t>2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Begin the experiment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Content Placeholder 4"/>
          <p:cNvSpPr txBox="1">
            <a:spLocks/>
          </p:cNvSpPr>
          <p:nvPr/>
        </p:nvSpPr>
        <p:spPr>
          <a:xfrm>
            <a:off x="1823224" y="3826566"/>
            <a:ext cx="6960220" cy="5389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noProof="0" dirty="0" smtClean="0"/>
              <a:t>Allow an external force to change the system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Content Placeholder 4"/>
          <p:cNvSpPr txBox="1">
            <a:spLocks/>
          </p:cNvSpPr>
          <p:nvPr/>
        </p:nvSpPr>
        <p:spPr>
          <a:xfrm>
            <a:off x="1826941" y="4365488"/>
            <a:ext cx="6960220" cy="5389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noProof="0" dirty="0" smtClean="0"/>
              <a:t>The initial state of the system changes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Content Placeholder 4"/>
          <p:cNvSpPr txBox="1">
            <a:spLocks/>
          </p:cNvSpPr>
          <p:nvPr/>
        </p:nvSpPr>
        <p:spPr>
          <a:xfrm>
            <a:off x="477644" y="4904410"/>
            <a:ext cx="8305800" cy="5389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n-US" sz="2400" dirty="0" smtClean="0"/>
              <a:t>Step 3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Measure or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observe the outcome of the experiment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Content Placeholder 4"/>
          <p:cNvSpPr txBox="1">
            <a:spLocks/>
          </p:cNvSpPr>
          <p:nvPr/>
        </p:nvSpPr>
        <p:spPr>
          <a:xfrm>
            <a:off x="1810214" y="5443332"/>
            <a:ext cx="6960220" cy="5389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Determine how the system has changed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Content Placeholder 4"/>
          <p:cNvSpPr txBox="1">
            <a:spLocks/>
          </p:cNvSpPr>
          <p:nvPr/>
        </p:nvSpPr>
        <p:spPr>
          <a:xfrm>
            <a:off x="1823224" y="5982254"/>
            <a:ext cx="6960220" cy="5389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noProof="0" dirty="0" smtClean="0"/>
              <a:t>Find the final state of the system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8925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1" grpId="0"/>
      <p:bldP spid="12" grpId="0"/>
      <p:bldP spid="14" grpId="0"/>
      <p:bldP spid="15" grpId="0"/>
      <p:bldP spid="16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82E9CAB9-8B3A-43CA-988E-D10B9D079607}"/>
              </a:ext>
            </a:extLst>
          </p:cNvPr>
          <p:cNvSpPr txBox="1"/>
          <p:nvPr/>
        </p:nvSpPr>
        <p:spPr>
          <a:xfrm>
            <a:off x="1021999" y="576471"/>
            <a:ext cx="670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Stern-</a:t>
            </a:r>
            <a:r>
              <a:rPr lang="en-US" sz="4000" dirty="0" err="1" smtClean="0"/>
              <a:t>Gerlach</a:t>
            </a:r>
            <a:r>
              <a:rPr lang="en-US" sz="4000" dirty="0" smtClean="0"/>
              <a:t> Experiment</a:t>
            </a:r>
            <a:endParaRPr lang="en-US" sz="4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752600"/>
            <a:ext cx="2723467" cy="303020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3886200"/>
            <a:ext cx="2362200" cy="78112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4782805"/>
            <a:ext cx="2723467" cy="13715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3606821"/>
            <a:ext cx="2362200" cy="106050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1" y="2057400"/>
            <a:ext cx="2438400" cy="2609926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3429001" y="1752600"/>
            <a:ext cx="5333999" cy="2666999"/>
            <a:chOff x="3429001" y="1752600"/>
            <a:chExt cx="5333999" cy="2666999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29001" y="1752600"/>
              <a:ext cx="5333999" cy="2666999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3581400" y="2057400"/>
              <a:ext cx="2667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+    +     +     +     +</a:t>
              </a:r>
              <a:endParaRPr lang="en-US" sz="280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637868" y="2895600"/>
              <a:ext cx="299153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-     -     -     -     -</a:t>
              </a:r>
              <a:endParaRPr lang="en-US" sz="2800" dirty="0"/>
            </a:p>
          </p:txBody>
        </p:sp>
      </p:grpSp>
    </p:spTree>
    <p:extLst>
      <p:ext uri="{BB962C8B-B14F-4D97-AF65-F5344CB8AC3E}">
        <p14:creationId xmlns:p14="http://schemas.microsoft.com/office/powerpoint/2010/main" val="1717567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4"/>
          <p:cNvSpPr txBox="1">
            <a:spLocks/>
          </p:cNvSpPr>
          <p:nvPr/>
        </p:nvSpPr>
        <p:spPr>
          <a:xfrm>
            <a:off x="381000" y="1284357"/>
            <a:ext cx="8305800" cy="13771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/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3"/>
              </a:rPr>
              <a:t>2-Dimensional- Drunk Man’s Walk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82E9CAB9-8B3A-43CA-988E-D10B9D079607}"/>
              </a:ext>
            </a:extLst>
          </p:cNvPr>
          <p:cNvSpPr txBox="1"/>
          <p:nvPr/>
        </p:nvSpPr>
        <p:spPr>
          <a:xfrm>
            <a:off x="1021999" y="576471"/>
            <a:ext cx="670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Classical Random Walk</a:t>
            </a:r>
            <a:endParaRPr lang="en-US" sz="4000" dirty="0"/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381000" y="1836047"/>
            <a:ext cx="8305800" cy="13771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/>
            <a:r>
              <a:rPr lang="en-US" sz="2400" u="sng" dirty="0" smtClean="0"/>
              <a:t>1</a:t>
            </a:r>
            <a:r>
              <a:rPr kumimoji="0" lang="en-US" sz="24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-Dimensional Random Walk</a:t>
            </a:r>
            <a:endParaRPr kumimoji="0" lang="en-US" sz="2400" b="0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538364" y="2299407"/>
            <a:ext cx="5991071" cy="4558593"/>
            <a:chOff x="1538364" y="2299407"/>
            <a:chExt cx="5991071" cy="4558593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8364" y="2299407"/>
              <a:ext cx="5991071" cy="4493303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3049372" y="6550223"/>
              <a:ext cx="265085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Source: Wikipedia- Random Walk </a:t>
              </a:r>
              <a:endParaRPr lang="en-US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751158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82E9CAB9-8B3A-43CA-988E-D10B9D079607}"/>
              </a:ext>
            </a:extLst>
          </p:cNvPr>
          <p:cNvSpPr txBox="1"/>
          <p:nvPr/>
        </p:nvSpPr>
        <p:spPr>
          <a:xfrm>
            <a:off x="1021999" y="576471"/>
            <a:ext cx="670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Classical Random Walk</a:t>
            </a:r>
            <a:endParaRPr lang="en-US" sz="4000" dirty="0"/>
          </a:p>
        </p:txBody>
      </p:sp>
      <p:grpSp>
        <p:nvGrpSpPr>
          <p:cNvPr id="63" name="Group 62"/>
          <p:cNvGrpSpPr/>
          <p:nvPr/>
        </p:nvGrpSpPr>
        <p:grpSpPr>
          <a:xfrm>
            <a:off x="533400" y="2895600"/>
            <a:ext cx="4017852" cy="3798332"/>
            <a:chOff x="533400" y="1981200"/>
            <a:chExt cx="4017852" cy="3798332"/>
          </a:xfrm>
        </p:grpSpPr>
        <p:grpSp>
          <p:nvGrpSpPr>
            <p:cNvPr id="33" name="Group 32"/>
            <p:cNvGrpSpPr/>
            <p:nvPr/>
          </p:nvGrpSpPr>
          <p:grpSpPr>
            <a:xfrm>
              <a:off x="533400" y="1981200"/>
              <a:ext cx="4017852" cy="3798332"/>
              <a:chOff x="533400" y="1981200"/>
              <a:chExt cx="4017852" cy="3798332"/>
            </a:xfrm>
          </p:grpSpPr>
          <p:cxnSp>
            <p:nvCxnSpPr>
              <p:cNvPr id="5" name="Straight Connector 4"/>
              <p:cNvCxnSpPr/>
              <p:nvPr/>
            </p:nvCxnSpPr>
            <p:spPr>
              <a:xfrm>
                <a:off x="533400" y="5105400"/>
                <a:ext cx="3733800" cy="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/>
              <p:cNvCxnSpPr/>
              <p:nvPr/>
            </p:nvCxnSpPr>
            <p:spPr>
              <a:xfrm flipV="1">
                <a:off x="2362200" y="1981200"/>
                <a:ext cx="0" cy="350520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8" name="TextBox 7"/>
              <p:cNvSpPr txBox="1"/>
              <p:nvPr/>
            </p:nvSpPr>
            <p:spPr>
              <a:xfrm>
                <a:off x="2438400" y="5410200"/>
                <a:ext cx="2616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t</a:t>
                </a:r>
                <a:endParaRPr lang="en-US" dirty="0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4267200" y="5181600"/>
                <a:ext cx="28405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x</a:t>
                </a:r>
                <a:endParaRPr lang="en-US" dirty="0"/>
              </a:p>
            </p:txBody>
          </p:sp>
          <p:cxnSp>
            <p:nvCxnSpPr>
              <p:cNvPr id="11" name="Straight Connector 10"/>
              <p:cNvCxnSpPr/>
              <p:nvPr/>
            </p:nvCxnSpPr>
            <p:spPr>
              <a:xfrm flipV="1">
                <a:off x="2819400" y="5029200"/>
                <a:ext cx="0" cy="152400"/>
              </a:xfrm>
              <a:prstGeom prst="line">
                <a:avLst/>
              </a:prstGeom>
              <a:ln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 flipV="1">
                <a:off x="3276600" y="5029200"/>
                <a:ext cx="0" cy="152400"/>
              </a:xfrm>
              <a:prstGeom prst="line">
                <a:avLst/>
              </a:prstGeom>
              <a:ln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 flipV="1">
                <a:off x="3712464" y="5029200"/>
                <a:ext cx="0" cy="152400"/>
              </a:xfrm>
              <a:prstGeom prst="line">
                <a:avLst/>
              </a:prstGeom>
              <a:ln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 flipV="1">
                <a:off x="4114800" y="5029200"/>
                <a:ext cx="0" cy="152400"/>
              </a:xfrm>
              <a:prstGeom prst="line">
                <a:avLst/>
              </a:prstGeom>
              <a:ln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 flipV="1">
                <a:off x="630936" y="5029200"/>
                <a:ext cx="0" cy="152400"/>
              </a:xfrm>
              <a:prstGeom prst="line">
                <a:avLst/>
              </a:prstGeom>
              <a:ln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 flipV="1">
                <a:off x="1088136" y="5029200"/>
                <a:ext cx="0" cy="152400"/>
              </a:xfrm>
              <a:prstGeom prst="line">
                <a:avLst/>
              </a:prstGeom>
              <a:ln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 flipV="1">
                <a:off x="1524000" y="5029200"/>
                <a:ext cx="0" cy="152400"/>
              </a:xfrm>
              <a:prstGeom prst="line">
                <a:avLst/>
              </a:prstGeom>
              <a:ln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 flipV="1">
                <a:off x="1926336" y="5029200"/>
                <a:ext cx="0" cy="152400"/>
              </a:xfrm>
              <a:prstGeom prst="line">
                <a:avLst/>
              </a:prstGeom>
              <a:ln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27" name="Group 26"/>
              <p:cNvGrpSpPr/>
              <p:nvPr/>
            </p:nvGrpSpPr>
            <p:grpSpPr>
              <a:xfrm rot="16200000">
                <a:off x="1714500" y="3886201"/>
                <a:ext cx="1295400" cy="152400"/>
                <a:chOff x="2819400" y="3657600"/>
                <a:chExt cx="1295400" cy="152400"/>
              </a:xfrm>
            </p:grpSpPr>
            <p:cxnSp>
              <p:nvCxnSpPr>
                <p:cNvPr id="23" name="Straight Connector 22"/>
                <p:cNvCxnSpPr/>
                <p:nvPr/>
              </p:nvCxnSpPr>
              <p:spPr>
                <a:xfrm flipH="1">
                  <a:off x="2819400" y="3657600"/>
                  <a:ext cx="0" cy="152400"/>
                </a:xfrm>
                <a:prstGeom prst="line">
                  <a:avLst/>
                </a:prstGeom>
                <a:ln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3"/>
                <p:cNvCxnSpPr/>
                <p:nvPr/>
              </p:nvCxnSpPr>
              <p:spPr>
                <a:xfrm flipH="1">
                  <a:off x="3276600" y="3657600"/>
                  <a:ext cx="0" cy="152400"/>
                </a:xfrm>
                <a:prstGeom prst="line">
                  <a:avLst/>
                </a:prstGeom>
                <a:ln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4"/>
                <p:cNvCxnSpPr/>
                <p:nvPr/>
              </p:nvCxnSpPr>
              <p:spPr>
                <a:xfrm flipH="1">
                  <a:off x="3712464" y="3657600"/>
                  <a:ext cx="0" cy="152400"/>
                </a:xfrm>
                <a:prstGeom prst="line">
                  <a:avLst/>
                </a:prstGeom>
                <a:ln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5"/>
                <p:cNvCxnSpPr/>
                <p:nvPr/>
              </p:nvCxnSpPr>
              <p:spPr>
                <a:xfrm flipH="1">
                  <a:off x="4114800" y="3657600"/>
                  <a:ext cx="0" cy="152400"/>
                </a:xfrm>
                <a:prstGeom prst="line">
                  <a:avLst/>
                </a:prstGeom>
                <a:ln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8" name="Group 27"/>
              <p:cNvGrpSpPr/>
              <p:nvPr/>
            </p:nvGrpSpPr>
            <p:grpSpPr>
              <a:xfrm rot="16200000">
                <a:off x="1714500" y="2606114"/>
                <a:ext cx="1295400" cy="152400"/>
                <a:chOff x="2819400" y="3657600"/>
                <a:chExt cx="1295400" cy="152400"/>
              </a:xfrm>
            </p:grpSpPr>
            <p:cxnSp>
              <p:nvCxnSpPr>
                <p:cNvPr id="29" name="Straight Connector 28"/>
                <p:cNvCxnSpPr/>
                <p:nvPr/>
              </p:nvCxnSpPr>
              <p:spPr>
                <a:xfrm flipH="1">
                  <a:off x="2819400" y="3657600"/>
                  <a:ext cx="0" cy="152400"/>
                </a:xfrm>
                <a:prstGeom prst="line">
                  <a:avLst/>
                </a:prstGeom>
                <a:ln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9"/>
                <p:cNvCxnSpPr/>
                <p:nvPr/>
              </p:nvCxnSpPr>
              <p:spPr>
                <a:xfrm flipH="1">
                  <a:off x="3276600" y="3657600"/>
                  <a:ext cx="0" cy="152400"/>
                </a:xfrm>
                <a:prstGeom prst="line">
                  <a:avLst/>
                </a:prstGeom>
                <a:ln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30"/>
                <p:cNvCxnSpPr/>
                <p:nvPr/>
              </p:nvCxnSpPr>
              <p:spPr>
                <a:xfrm flipH="1">
                  <a:off x="3712464" y="3657600"/>
                  <a:ext cx="0" cy="152400"/>
                </a:xfrm>
                <a:prstGeom prst="line">
                  <a:avLst/>
                </a:prstGeom>
                <a:ln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1"/>
                <p:cNvCxnSpPr/>
                <p:nvPr/>
              </p:nvCxnSpPr>
              <p:spPr>
                <a:xfrm flipH="1">
                  <a:off x="4114800" y="3657600"/>
                  <a:ext cx="0" cy="152400"/>
                </a:xfrm>
                <a:prstGeom prst="line">
                  <a:avLst/>
                </a:prstGeom>
                <a:ln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34" name="Oval 33"/>
            <p:cNvSpPr/>
            <p:nvPr/>
          </p:nvSpPr>
          <p:spPr>
            <a:xfrm>
              <a:off x="2322576" y="5065776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2360676" y="5509409"/>
            <a:ext cx="496824" cy="498273"/>
            <a:chOff x="2360676" y="4595009"/>
            <a:chExt cx="496824" cy="498273"/>
          </a:xfrm>
        </p:grpSpPr>
        <p:cxnSp>
          <p:nvCxnSpPr>
            <p:cNvPr id="37" name="Straight Connector 36"/>
            <p:cNvCxnSpPr/>
            <p:nvPr/>
          </p:nvCxnSpPr>
          <p:spPr>
            <a:xfrm flipV="1">
              <a:off x="2360676" y="4637607"/>
              <a:ext cx="458724" cy="455675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2" name="Oval 61"/>
            <p:cNvSpPr/>
            <p:nvPr/>
          </p:nvSpPr>
          <p:spPr>
            <a:xfrm>
              <a:off x="2781300" y="4595009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2819400" y="5055222"/>
            <a:ext cx="496824" cy="498273"/>
            <a:chOff x="2360676" y="4595009"/>
            <a:chExt cx="496824" cy="498273"/>
          </a:xfrm>
        </p:grpSpPr>
        <p:cxnSp>
          <p:nvCxnSpPr>
            <p:cNvPr id="66" name="Straight Connector 65"/>
            <p:cNvCxnSpPr/>
            <p:nvPr/>
          </p:nvCxnSpPr>
          <p:spPr>
            <a:xfrm flipV="1">
              <a:off x="2360676" y="4637607"/>
              <a:ext cx="458724" cy="455675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7" name="Oval 66"/>
            <p:cNvSpPr/>
            <p:nvPr/>
          </p:nvSpPr>
          <p:spPr>
            <a:xfrm>
              <a:off x="2781300" y="4595009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8" name="Group 67"/>
          <p:cNvGrpSpPr/>
          <p:nvPr/>
        </p:nvGrpSpPr>
        <p:grpSpPr>
          <a:xfrm rot="16200000">
            <a:off x="2779051" y="4590475"/>
            <a:ext cx="496824" cy="498273"/>
            <a:chOff x="2360676" y="4595009"/>
            <a:chExt cx="496824" cy="498273"/>
          </a:xfrm>
        </p:grpSpPr>
        <p:cxnSp>
          <p:nvCxnSpPr>
            <p:cNvPr id="69" name="Straight Connector 68"/>
            <p:cNvCxnSpPr/>
            <p:nvPr/>
          </p:nvCxnSpPr>
          <p:spPr>
            <a:xfrm flipV="1">
              <a:off x="2360676" y="4637607"/>
              <a:ext cx="458724" cy="455675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0" name="Oval 69"/>
            <p:cNvSpPr/>
            <p:nvPr/>
          </p:nvSpPr>
          <p:spPr>
            <a:xfrm>
              <a:off x="2781300" y="4595009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2819400" y="4135944"/>
            <a:ext cx="496824" cy="498273"/>
            <a:chOff x="2360676" y="4595009"/>
            <a:chExt cx="496824" cy="498273"/>
          </a:xfrm>
        </p:grpSpPr>
        <p:cxnSp>
          <p:nvCxnSpPr>
            <p:cNvPr id="72" name="Straight Connector 71"/>
            <p:cNvCxnSpPr/>
            <p:nvPr/>
          </p:nvCxnSpPr>
          <p:spPr>
            <a:xfrm flipV="1">
              <a:off x="2360676" y="4637607"/>
              <a:ext cx="458724" cy="455675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3" name="Oval 72"/>
            <p:cNvSpPr/>
            <p:nvPr/>
          </p:nvSpPr>
          <p:spPr>
            <a:xfrm>
              <a:off x="2781300" y="4595009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3270503" y="3677750"/>
            <a:ext cx="496824" cy="498273"/>
            <a:chOff x="2360676" y="4595009"/>
            <a:chExt cx="496824" cy="498273"/>
          </a:xfrm>
        </p:grpSpPr>
        <p:cxnSp>
          <p:nvCxnSpPr>
            <p:cNvPr id="75" name="Straight Connector 74"/>
            <p:cNvCxnSpPr/>
            <p:nvPr/>
          </p:nvCxnSpPr>
          <p:spPr>
            <a:xfrm flipV="1">
              <a:off x="2360676" y="4637607"/>
              <a:ext cx="458724" cy="455675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6" name="Oval 75"/>
            <p:cNvSpPr/>
            <p:nvPr/>
          </p:nvSpPr>
          <p:spPr>
            <a:xfrm>
              <a:off x="2781300" y="4595009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3729227" y="3221462"/>
            <a:ext cx="496824" cy="498273"/>
            <a:chOff x="2360676" y="4595009"/>
            <a:chExt cx="496824" cy="498273"/>
          </a:xfrm>
        </p:grpSpPr>
        <p:cxnSp>
          <p:nvCxnSpPr>
            <p:cNvPr id="78" name="Straight Connector 77"/>
            <p:cNvCxnSpPr/>
            <p:nvPr/>
          </p:nvCxnSpPr>
          <p:spPr>
            <a:xfrm flipV="1">
              <a:off x="2360676" y="4637607"/>
              <a:ext cx="458724" cy="455675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9" name="Oval 78"/>
            <p:cNvSpPr/>
            <p:nvPr/>
          </p:nvSpPr>
          <p:spPr>
            <a:xfrm>
              <a:off x="2781300" y="4595009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0" name="Group 79"/>
          <p:cNvGrpSpPr/>
          <p:nvPr/>
        </p:nvGrpSpPr>
        <p:grpSpPr>
          <a:xfrm rot="16200000">
            <a:off x="3691127" y="2789333"/>
            <a:ext cx="496824" cy="498273"/>
            <a:chOff x="2360676" y="4595009"/>
            <a:chExt cx="496824" cy="498273"/>
          </a:xfrm>
        </p:grpSpPr>
        <p:cxnSp>
          <p:nvCxnSpPr>
            <p:cNvPr id="81" name="Straight Connector 80"/>
            <p:cNvCxnSpPr/>
            <p:nvPr/>
          </p:nvCxnSpPr>
          <p:spPr>
            <a:xfrm flipV="1">
              <a:off x="2360676" y="4637607"/>
              <a:ext cx="458724" cy="455675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2" name="Oval 81"/>
            <p:cNvSpPr/>
            <p:nvPr/>
          </p:nvSpPr>
          <p:spPr>
            <a:xfrm>
              <a:off x="2781300" y="4595009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531707" y="1049754"/>
            <a:ext cx="3426882" cy="1713685"/>
            <a:chOff x="531707" y="1049754"/>
            <a:chExt cx="3426882" cy="1713685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1707" y="1337597"/>
              <a:ext cx="3426882" cy="1425842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533400" y="1049754"/>
              <a:ext cx="165019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u="sng" dirty="0" smtClean="0"/>
                <a:t>Transition Matrix:</a:t>
              </a:r>
              <a:endParaRPr lang="en-US" sz="1600" u="sng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772744" y="1244851"/>
            <a:ext cx="2954855" cy="1583306"/>
            <a:chOff x="4772744" y="1244851"/>
            <a:chExt cx="2954855" cy="1583306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60951" y="1244851"/>
              <a:ext cx="1066648" cy="1583306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4772744" y="1851838"/>
              <a:ext cx="13041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u="sng" dirty="0" smtClean="0"/>
                <a:t>Initial State:</a:t>
              </a:r>
              <a:endParaRPr lang="en-US" u="sng" dirty="0"/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4772744" y="2828157"/>
            <a:ext cx="4295056" cy="1909373"/>
            <a:chOff x="4772744" y="2828157"/>
            <a:chExt cx="4295056" cy="1909373"/>
          </a:xfrm>
        </p:grpSpPr>
        <p:sp>
          <p:nvSpPr>
            <p:cNvPr id="18" name="TextBox 17"/>
            <p:cNvSpPr txBox="1"/>
            <p:nvPr/>
          </p:nvSpPr>
          <p:spPr>
            <a:xfrm>
              <a:off x="4772744" y="2828157"/>
              <a:ext cx="41426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          -3       -2       -1       0       1       2       3</a:t>
              </a:r>
              <a:endParaRPr lang="en-US" dirty="0"/>
            </a:p>
          </p:txBody>
        </p:sp>
        <p:cxnSp>
          <p:nvCxnSpPr>
            <p:cNvPr id="36" name="Straight Connector 35"/>
            <p:cNvCxnSpPr/>
            <p:nvPr/>
          </p:nvCxnSpPr>
          <p:spPr>
            <a:xfrm>
              <a:off x="4876800" y="3221462"/>
              <a:ext cx="4191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5334000" y="2828157"/>
              <a:ext cx="0" cy="1909373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1" name="TextBox 60"/>
            <p:cNvSpPr txBox="1"/>
            <p:nvPr/>
          </p:nvSpPr>
          <p:spPr>
            <a:xfrm>
              <a:off x="4772744" y="3259562"/>
              <a:ext cx="41426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 n=0    0         0        0       1       0       0       0</a:t>
              </a:r>
              <a:endParaRPr lang="en-US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/>
              <p:cNvSpPr txBox="1"/>
              <p:nvPr/>
            </p:nvSpPr>
            <p:spPr>
              <a:xfrm>
                <a:off x="4772744" y="3637052"/>
                <a:ext cx="414265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 n=1    0         0      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 smtClean="0"/>
                  <a:t>     0     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 smtClean="0"/>
                  <a:t>     0       0</a:t>
                </a:r>
                <a:endParaRPr lang="en-US" dirty="0"/>
              </a:p>
            </p:txBody>
          </p:sp>
        </mc:Choice>
        <mc:Fallback xmlns="">
          <p:sp>
            <p:nvSpPr>
              <p:cNvPr id="83" name="TextBox 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2744" y="3637052"/>
                <a:ext cx="4142656" cy="369332"/>
              </a:xfrm>
              <a:prstGeom prst="rect">
                <a:avLst/>
              </a:prstGeom>
              <a:blipFill rotWithShape="0">
                <a:blip r:embed="rId5"/>
                <a:stretch>
                  <a:fillRect t="-118333" b="-18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/>
              <p:cNvSpPr txBox="1"/>
              <p:nvPr/>
            </p:nvSpPr>
            <p:spPr>
              <a:xfrm>
                <a:off x="4772744" y="4002625"/>
                <a:ext cx="414265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 n=2    0       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dirty="0" smtClean="0"/>
                  <a:t>      0     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 smtClean="0"/>
                  <a:t>     0    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dirty="0" smtClean="0"/>
                  <a:t>      0</a:t>
                </a:r>
                <a:endParaRPr lang="en-US" dirty="0"/>
              </a:p>
            </p:txBody>
          </p:sp>
        </mc:Choice>
        <mc:Fallback xmlns="">
          <p:sp>
            <p:nvSpPr>
              <p:cNvPr id="84" name="TextBox 8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2744" y="4002625"/>
                <a:ext cx="4142656" cy="369332"/>
              </a:xfrm>
              <a:prstGeom prst="rect">
                <a:avLst/>
              </a:prstGeom>
              <a:blipFill rotWithShape="0">
                <a:blip r:embed="rId6"/>
                <a:stretch>
                  <a:fillRect t="-118333" b="-18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/>
              <p:cNvSpPr txBox="1"/>
              <p:nvPr/>
            </p:nvSpPr>
            <p:spPr>
              <a:xfrm>
                <a:off x="4772744" y="4348847"/>
                <a:ext cx="4142656" cy="3818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 n=3 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dirty="0" smtClean="0"/>
                  <a:t>       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 smtClean="0"/>
                  <a:t>      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dirty="0" smtClean="0"/>
                  <a:t>     0 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   </m:t>
                    </m:r>
                    <m:f>
                      <m:fPr>
                        <m:type m:val="skw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dirty="0" smtClean="0"/>
                  <a:t>     0    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dirty="0" smtClean="0"/>
                  <a:t>      </a:t>
                </a:r>
                <a:endParaRPr lang="en-US" dirty="0"/>
              </a:p>
            </p:txBody>
          </p:sp>
        </mc:Choice>
        <mc:Fallback xmlns="">
          <p:sp>
            <p:nvSpPr>
              <p:cNvPr id="86" name="TextBox 8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2744" y="4348847"/>
                <a:ext cx="4142656" cy="381899"/>
              </a:xfrm>
              <a:prstGeom prst="rect">
                <a:avLst/>
              </a:prstGeom>
              <a:blipFill rotWithShape="0">
                <a:blip r:embed="rId7"/>
                <a:stretch>
                  <a:fillRect t="-112698" r="-11324" b="-16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8" name="Group 47"/>
          <p:cNvGrpSpPr/>
          <p:nvPr/>
        </p:nvGrpSpPr>
        <p:grpSpPr>
          <a:xfrm>
            <a:off x="4876800" y="4942469"/>
            <a:ext cx="4067271" cy="609538"/>
            <a:chOff x="4876800" y="4942469"/>
            <a:chExt cx="4067271" cy="609538"/>
          </a:xfrm>
        </p:grpSpPr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24600" y="4942469"/>
              <a:ext cx="2619471" cy="609538"/>
            </a:xfrm>
            <a:prstGeom prst="rect">
              <a:avLst/>
            </a:prstGeom>
          </p:spPr>
        </p:pic>
        <p:sp>
          <p:nvSpPr>
            <p:cNvPr id="47" name="TextBox 46"/>
            <p:cNvSpPr txBox="1"/>
            <p:nvPr/>
          </p:nvSpPr>
          <p:spPr>
            <a:xfrm>
              <a:off x="4876800" y="5055222"/>
              <a:ext cx="12223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u="sng" dirty="0" smtClean="0"/>
                <a:t>Final State:</a:t>
              </a:r>
              <a:endParaRPr lang="en-US" u="sng" dirty="0"/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4579154" y="5455573"/>
            <a:ext cx="4368679" cy="1333891"/>
            <a:chOff x="4579154" y="5455573"/>
            <a:chExt cx="4368679" cy="1333891"/>
          </a:xfrm>
        </p:grpSpPr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65221" y="5455573"/>
              <a:ext cx="3082612" cy="1333891"/>
            </a:xfrm>
            <a:prstGeom prst="rect">
              <a:avLst/>
            </a:prstGeom>
          </p:spPr>
        </p:pic>
        <p:sp>
          <p:nvSpPr>
            <p:cNvPr id="50" name="TextBox 49"/>
            <p:cNvSpPr txBox="1"/>
            <p:nvPr/>
          </p:nvSpPr>
          <p:spPr>
            <a:xfrm>
              <a:off x="4579154" y="5695110"/>
              <a:ext cx="125816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u="sng" dirty="0" smtClean="0"/>
                <a:t>Transition</a:t>
              </a:r>
            </a:p>
            <a:p>
              <a:r>
                <a:rPr lang="en-US" u="sng" dirty="0" smtClean="0"/>
                <a:t>Probability:</a:t>
              </a:r>
              <a:endParaRPr lang="en-US" u="sng" dirty="0"/>
            </a:p>
          </p:txBody>
        </p:sp>
      </p:grpSp>
    </p:spTree>
    <p:extLst>
      <p:ext uri="{BB962C8B-B14F-4D97-AF65-F5344CB8AC3E}">
        <p14:creationId xmlns:p14="http://schemas.microsoft.com/office/powerpoint/2010/main" val="2038249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/>
      <p:bldP spid="84" grpId="0"/>
      <p:bldP spid="8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82E9CAB9-8B3A-43CA-988E-D10B9D079607}"/>
              </a:ext>
            </a:extLst>
          </p:cNvPr>
          <p:cNvSpPr txBox="1"/>
          <p:nvPr/>
        </p:nvSpPr>
        <p:spPr>
          <a:xfrm>
            <a:off x="1021999" y="576471"/>
            <a:ext cx="670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Classical Random Walk</a:t>
            </a:r>
            <a:endParaRPr lang="en-US" sz="4000" dirty="0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82E9CAB9-8B3A-43CA-988E-D10B9D079607}"/>
              </a:ext>
            </a:extLst>
          </p:cNvPr>
          <p:cNvSpPr txBox="1"/>
          <p:nvPr/>
        </p:nvSpPr>
        <p:spPr>
          <a:xfrm>
            <a:off x="1008989" y="1600200"/>
            <a:ext cx="670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u="sng" dirty="0" smtClean="0"/>
              <a:t>Central Limit Theorem</a:t>
            </a:r>
            <a:endParaRPr lang="en-US" sz="3200" u="sng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184975"/>
            <a:ext cx="8139187" cy="462286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10688" y="6484671"/>
            <a:ext cx="69274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Source:  </a:t>
            </a:r>
            <a:r>
              <a:rPr lang="en-US" dirty="0" smtClean="0"/>
              <a:t>Renato Portugal (2013): Quantum Walks and Search Algorithms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4800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7897</TotalTime>
  <Words>594</Words>
  <Application>Microsoft Office PowerPoint</Application>
  <PresentationFormat>On-screen Show (4:3)</PresentationFormat>
  <Paragraphs>159</Paragraphs>
  <Slides>26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Cambria Math</vt:lpstr>
      <vt:lpstr>Calibri</vt:lpstr>
      <vt:lpstr>Office Theme</vt:lpstr>
      <vt:lpstr>An Introduction to Quantum Mechanics through  Random Walks</vt:lpstr>
      <vt:lpstr>Quantum Mechanics Dun Wright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Formalisms of Quantum Mechanics</vt:lpstr>
      <vt:lpstr>Formalisms of Quantum Mechanics</vt:lpstr>
      <vt:lpstr>Formalisms of Quantum Mechanics</vt:lpstr>
      <vt:lpstr>From Classical to Quantum</vt:lpstr>
      <vt:lpstr>Evolution of a Quantum System</vt:lpstr>
      <vt:lpstr>Quantum Random Walk</vt:lpstr>
      <vt:lpstr>Quantum Random Walk</vt:lpstr>
      <vt:lpstr>Quantum Random Walk</vt:lpstr>
      <vt:lpstr>Quantum Random Walk</vt:lpstr>
      <vt:lpstr>Quantum Random Walk</vt:lpstr>
      <vt:lpstr>Quantum Random Walk</vt:lpstr>
      <vt:lpstr>Quantum Random Walk</vt:lpstr>
      <vt:lpstr>Quantum Random Walk</vt:lpstr>
      <vt:lpstr>Quantum Random Walk</vt:lpstr>
      <vt:lpstr>Entropy</vt:lpstr>
      <vt:lpstr>More to Come</vt:lpstr>
      <vt:lpstr>PowerPoint Presentation</vt:lpstr>
    </vt:vector>
  </TitlesOfParts>
  <Company>The University of South Carolina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Linear Extension Counting is Fixed-Parameter Tractable in Essential Width</dc:title>
  <dc:creator>Joshua Cooper</dc:creator>
  <cp:lastModifiedBy>dw7</cp:lastModifiedBy>
  <cp:revision>565</cp:revision>
  <cp:lastPrinted>2015-05-14T01:08:57Z</cp:lastPrinted>
  <dcterms:created xsi:type="dcterms:W3CDTF">2013-10-04T13:44:06Z</dcterms:created>
  <dcterms:modified xsi:type="dcterms:W3CDTF">2017-10-01T19:08:10Z</dcterms:modified>
</cp:coreProperties>
</file>